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63" r:id="rId5"/>
  </p:sldIdLst>
  <p:sldSz cx="15125700" cy="10693400"/>
  <p:notesSz cx="9926638" cy="6797675"/>
  <p:defaultTextStyle>
    <a:defPPr>
      <a:defRPr kern="0"/>
    </a:defPPr>
  </p:defaultTextStyle>
  <p:extLst>
    <p:ext uri="{EFAFB233-063F-42B5-8137-9DF3F51BA10A}">
      <p15:sldGuideLst xmlns:p15="http://schemas.microsoft.com/office/powerpoint/2012/main">
        <p15:guide id="1" orient="horz" pos="2888" userDrawn="1">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675038-A028-ED3D-4AE4-53D7B3E897CC}" name="Mia Sørli Wikborg" initials="MW" userId="S::mia.wikborg@fsncapital.com::7c06f259-23eb-4489-8f73-719689b187c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CD9B41-2441-4A4C-BC96-795F402206A9}" v="2" dt="2026-02-02T06:53:13.28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50" autoAdjust="0"/>
    <p:restoredTop sz="95535" autoAdjust="0"/>
  </p:normalViewPr>
  <p:slideViewPr>
    <p:cSldViewPr snapToGrid="0" showGuides="1">
      <p:cViewPr>
        <p:scale>
          <a:sx n="100" d="100"/>
          <a:sy n="100" d="100"/>
        </p:scale>
        <p:origin x="-2484" y="-1648"/>
      </p:cViewPr>
      <p:guideLst>
        <p:guide orient="horz" pos="2888"/>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1752" cy="341095"/>
          </a:xfrm>
          <a:prstGeom prst="rect">
            <a:avLst/>
          </a:prstGeom>
        </p:spPr>
        <p:txBody>
          <a:bodyPr vert="horz" lIns="59226" tIns="29613" rIns="59226" bIns="29613" rtlCol="0"/>
          <a:lstStyle>
            <a:lvl1pPr algn="l">
              <a:defRPr sz="800"/>
            </a:lvl1pPr>
          </a:lstStyle>
          <a:p>
            <a:endParaRPr lang="nb-NO"/>
          </a:p>
        </p:txBody>
      </p:sp>
      <p:sp>
        <p:nvSpPr>
          <p:cNvPr id="3" name="Date Placeholder 2"/>
          <p:cNvSpPr>
            <a:spLocks noGrp="1"/>
          </p:cNvSpPr>
          <p:nvPr>
            <p:ph type="dt" idx="1"/>
          </p:nvPr>
        </p:nvSpPr>
        <p:spPr>
          <a:xfrm>
            <a:off x="5622804" y="0"/>
            <a:ext cx="4301751" cy="341095"/>
          </a:xfrm>
          <a:prstGeom prst="rect">
            <a:avLst/>
          </a:prstGeom>
        </p:spPr>
        <p:txBody>
          <a:bodyPr vert="horz" lIns="59226" tIns="29613" rIns="59226" bIns="29613" rtlCol="0"/>
          <a:lstStyle>
            <a:lvl1pPr algn="r">
              <a:defRPr sz="800"/>
            </a:lvl1pPr>
          </a:lstStyle>
          <a:p>
            <a:fld id="{169D319F-CE29-4D45-B467-31F7BB670D77}" type="datetimeFigureOut">
              <a:rPr lang="nb-NO" smtClean="0"/>
              <a:t>03.02.2026</a:t>
            </a:fld>
            <a:endParaRPr lang="nb-NO"/>
          </a:p>
        </p:txBody>
      </p:sp>
      <p:sp>
        <p:nvSpPr>
          <p:cNvPr id="4" name="Slide Image Placeholder 3"/>
          <p:cNvSpPr>
            <a:spLocks noGrp="1" noRot="1" noChangeAspect="1"/>
          </p:cNvSpPr>
          <p:nvPr>
            <p:ph type="sldImg" idx="2"/>
          </p:nvPr>
        </p:nvSpPr>
        <p:spPr>
          <a:xfrm>
            <a:off x="3341688" y="849313"/>
            <a:ext cx="3243262" cy="2293937"/>
          </a:xfrm>
          <a:prstGeom prst="rect">
            <a:avLst/>
          </a:prstGeom>
          <a:noFill/>
          <a:ln w="12700">
            <a:solidFill>
              <a:prstClr val="black"/>
            </a:solidFill>
          </a:ln>
        </p:spPr>
        <p:txBody>
          <a:bodyPr vert="horz" lIns="59226" tIns="29613" rIns="59226" bIns="29613" rtlCol="0" anchor="ctr"/>
          <a:lstStyle/>
          <a:p>
            <a:endParaRPr lang="nb-NO"/>
          </a:p>
        </p:txBody>
      </p:sp>
      <p:sp>
        <p:nvSpPr>
          <p:cNvPr id="5" name="Notes Placeholder 4"/>
          <p:cNvSpPr>
            <a:spLocks noGrp="1"/>
          </p:cNvSpPr>
          <p:nvPr>
            <p:ph type="body" sz="quarter" idx="3"/>
          </p:nvPr>
        </p:nvSpPr>
        <p:spPr>
          <a:xfrm>
            <a:off x="992873" y="3271684"/>
            <a:ext cx="7940894" cy="2676282"/>
          </a:xfrm>
          <a:prstGeom prst="rect">
            <a:avLst/>
          </a:prstGeom>
        </p:spPr>
        <p:txBody>
          <a:bodyPr vert="horz" lIns="59226" tIns="29613" rIns="59226" bIns="2961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b-NO"/>
          </a:p>
        </p:txBody>
      </p:sp>
      <p:sp>
        <p:nvSpPr>
          <p:cNvPr id="6" name="Footer Placeholder 5"/>
          <p:cNvSpPr>
            <a:spLocks noGrp="1"/>
          </p:cNvSpPr>
          <p:nvPr>
            <p:ph type="ftr" sz="quarter" idx="4"/>
          </p:nvPr>
        </p:nvSpPr>
        <p:spPr>
          <a:xfrm>
            <a:off x="0" y="6456580"/>
            <a:ext cx="4301752" cy="341095"/>
          </a:xfrm>
          <a:prstGeom prst="rect">
            <a:avLst/>
          </a:prstGeom>
        </p:spPr>
        <p:txBody>
          <a:bodyPr vert="horz" lIns="59226" tIns="29613" rIns="59226" bIns="29613" rtlCol="0" anchor="b"/>
          <a:lstStyle>
            <a:lvl1pPr algn="l">
              <a:defRPr sz="800"/>
            </a:lvl1pPr>
          </a:lstStyle>
          <a:p>
            <a:endParaRPr lang="nb-NO"/>
          </a:p>
        </p:txBody>
      </p:sp>
      <p:sp>
        <p:nvSpPr>
          <p:cNvPr id="7" name="Slide Number Placeholder 6"/>
          <p:cNvSpPr>
            <a:spLocks noGrp="1"/>
          </p:cNvSpPr>
          <p:nvPr>
            <p:ph type="sldNum" sz="quarter" idx="5"/>
          </p:nvPr>
        </p:nvSpPr>
        <p:spPr>
          <a:xfrm>
            <a:off x="5622804" y="6456580"/>
            <a:ext cx="4301751" cy="341095"/>
          </a:xfrm>
          <a:prstGeom prst="rect">
            <a:avLst/>
          </a:prstGeom>
        </p:spPr>
        <p:txBody>
          <a:bodyPr vert="horz" lIns="59226" tIns="29613" rIns="59226" bIns="29613" rtlCol="0" anchor="b"/>
          <a:lstStyle>
            <a:lvl1pPr algn="r">
              <a:defRPr sz="800"/>
            </a:lvl1pPr>
          </a:lstStyle>
          <a:p>
            <a:fld id="{A5DEBBFE-65B8-4A39-A1EA-E9833AAD9980}" type="slidenum">
              <a:rPr lang="nb-NO" smtClean="0"/>
              <a:t>‹#›</a:t>
            </a:fld>
            <a:endParaRPr lang="nb-NO"/>
          </a:p>
        </p:txBody>
      </p:sp>
    </p:spTree>
    <p:extLst>
      <p:ext uri="{BB962C8B-B14F-4D97-AF65-F5344CB8AC3E}">
        <p14:creationId xmlns:p14="http://schemas.microsoft.com/office/powerpoint/2010/main" val="2036370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dirty="0"/>
          </a:p>
        </p:txBody>
      </p:sp>
      <p:sp>
        <p:nvSpPr>
          <p:cNvPr id="4" name="Slide Number Placeholder 3"/>
          <p:cNvSpPr>
            <a:spLocks noGrp="1"/>
          </p:cNvSpPr>
          <p:nvPr>
            <p:ph type="sldNum" sz="quarter" idx="5"/>
          </p:nvPr>
        </p:nvSpPr>
        <p:spPr/>
        <p:txBody>
          <a:bodyPr/>
          <a:lstStyle/>
          <a:p>
            <a:fld id="{A5DEBBFE-65B8-4A39-A1EA-E9833AAD9980}" type="slidenum">
              <a:rPr lang="nb-NO" smtClean="0"/>
              <a:t>1</a:t>
            </a:fld>
            <a:endParaRPr lang="nb-NO"/>
          </a:p>
        </p:txBody>
      </p:sp>
    </p:spTree>
    <p:extLst>
      <p:ext uri="{BB962C8B-B14F-4D97-AF65-F5344CB8AC3E}">
        <p14:creationId xmlns:p14="http://schemas.microsoft.com/office/powerpoint/2010/main" val="95959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34427" y="3314954"/>
            <a:ext cx="1285684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268855" y="5988304"/>
            <a:ext cx="1058799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10"/>
              <a:t>Appendix</a:t>
            </a:r>
          </a:p>
        </p:txBody>
      </p:sp>
      <p:sp>
        <p:nvSpPr>
          <p:cNvPr id="5" name="Holder 5"/>
          <p:cNvSpPr>
            <a:spLocks noGrp="1"/>
          </p:cNvSpPr>
          <p:nvPr>
            <p:ph type="dt" sz="half" idx="6"/>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35"/>
              <a:t>ESG</a:t>
            </a:r>
            <a:r>
              <a:rPr spc="10"/>
              <a:t> </a:t>
            </a:r>
            <a:r>
              <a:rPr spc="-10"/>
              <a:t>Developments</a:t>
            </a:r>
            <a:r>
              <a:rPr spc="15"/>
              <a:t> </a:t>
            </a:r>
            <a:r>
              <a:t>in</a:t>
            </a:r>
            <a:r>
              <a:rPr spc="15"/>
              <a:t> </a:t>
            </a:r>
            <a:r>
              <a:t>FSN</a:t>
            </a:r>
            <a:r>
              <a:rPr spc="15"/>
              <a:t> </a:t>
            </a:r>
            <a:r>
              <a:t>Portfolio</a:t>
            </a:r>
            <a:r>
              <a:rPr spc="15"/>
              <a:t> </a:t>
            </a:r>
            <a:r>
              <a:rPr spc="-10"/>
              <a:t>Companies</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10"/>
              <a:t>Appendix</a:t>
            </a:r>
          </a:p>
        </p:txBody>
      </p:sp>
      <p:sp>
        <p:nvSpPr>
          <p:cNvPr id="5" name="Holder 5"/>
          <p:cNvSpPr>
            <a:spLocks noGrp="1"/>
          </p:cNvSpPr>
          <p:nvPr>
            <p:ph type="dt" sz="half" idx="6"/>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35"/>
              <a:t>ESG</a:t>
            </a:r>
            <a:r>
              <a:rPr spc="10"/>
              <a:t> </a:t>
            </a:r>
            <a:r>
              <a:rPr spc="-10"/>
              <a:t>Developments</a:t>
            </a:r>
            <a:r>
              <a:rPr spc="15"/>
              <a:t> </a:t>
            </a:r>
            <a:r>
              <a:t>in</a:t>
            </a:r>
            <a:r>
              <a:rPr spc="15"/>
              <a:t> </a:t>
            </a:r>
            <a:r>
              <a:t>FSN</a:t>
            </a:r>
            <a:r>
              <a:rPr spc="15"/>
              <a:t> </a:t>
            </a:r>
            <a:r>
              <a:t>Portfolio</a:t>
            </a:r>
            <a:r>
              <a:rPr spc="15"/>
              <a:t> </a:t>
            </a:r>
            <a:r>
              <a:rPr spc="-10"/>
              <a:t>Companies</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756285" y="2459482"/>
            <a:ext cx="657967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789735" y="2459482"/>
            <a:ext cx="657967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10"/>
              <a:t>Appendix</a:t>
            </a:r>
          </a:p>
        </p:txBody>
      </p:sp>
      <p:sp>
        <p:nvSpPr>
          <p:cNvPr id="6" name="Holder 6"/>
          <p:cNvSpPr>
            <a:spLocks noGrp="1"/>
          </p:cNvSpPr>
          <p:nvPr>
            <p:ph type="dt" sz="half" idx="6"/>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35"/>
              <a:t>ESG</a:t>
            </a:r>
            <a:r>
              <a:rPr spc="10"/>
              <a:t> </a:t>
            </a:r>
            <a:r>
              <a:rPr spc="-10"/>
              <a:t>Developments</a:t>
            </a:r>
            <a:r>
              <a:rPr spc="15"/>
              <a:t> </a:t>
            </a:r>
            <a:r>
              <a:t>in</a:t>
            </a:r>
            <a:r>
              <a:rPr spc="15"/>
              <a:t> </a:t>
            </a:r>
            <a:r>
              <a:t>FSN</a:t>
            </a:r>
            <a:r>
              <a:rPr spc="15"/>
              <a:t> </a:t>
            </a:r>
            <a:r>
              <a:t>Portfolio</a:t>
            </a:r>
            <a:r>
              <a:rPr spc="15"/>
              <a:t> </a:t>
            </a:r>
            <a:r>
              <a:rPr spc="-10"/>
              <a:t>Companies</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10"/>
              <a:t>Appendix</a:t>
            </a:r>
          </a:p>
        </p:txBody>
      </p:sp>
      <p:sp>
        <p:nvSpPr>
          <p:cNvPr id="4" name="Holder 4"/>
          <p:cNvSpPr>
            <a:spLocks noGrp="1"/>
          </p:cNvSpPr>
          <p:nvPr>
            <p:ph type="dt" sz="half" idx="6"/>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35"/>
              <a:t>ESG</a:t>
            </a:r>
            <a:r>
              <a:rPr spc="10"/>
              <a:t> </a:t>
            </a:r>
            <a:r>
              <a:rPr spc="-10"/>
              <a:t>Developments</a:t>
            </a:r>
            <a:r>
              <a:rPr spc="15"/>
              <a:t> </a:t>
            </a:r>
            <a:r>
              <a:t>in</a:t>
            </a:r>
            <a:r>
              <a:rPr spc="15"/>
              <a:t> </a:t>
            </a:r>
            <a:r>
              <a:t>FSN</a:t>
            </a:r>
            <a:r>
              <a:rPr spc="15"/>
              <a:t> </a:t>
            </a:r>
            <a:r>
              <a:t>Portfolio</a:t>
            </a:r>
            <a:r>
              <a:rPr spc="15"/>
              <a:t> </a:t>
            </a:r>
            <a:r>
              <a:rPr spc="-10"/>
              <a:t>Companies</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10"/>
              <a:t>Appendix</a:t>
            </a:r>
          </a:p>
        </p:txBody>
      </p:sp>
      <p:sp>
        <p:nvSpPr>
          <p:cNvPr id="3" name="Holder 3"/>
          <p:cNvSpPr>
            <a:spLocks noGrp="1"/>
          </p:cNvSpPr>
          <p:nvPr>
            <p:ph type="dt" sz="half" idx="6"/>
          </p:nvPr>
        </p:nvSpPr>
        <p:spPr/>
        <p:txBody>
          <a:bodyPr lIns="0" tIns="0" rIns="0" bIns="0"/>
          <a:lstStyle>
            <a:lvl1pPr>
              <a:defRPr sz="800" b="0" i="0">
                <a:solidFill>
                  <a:schemeClr val="tx1"/>
                </a:solidFill>
                <a:latin typeface="Arial"/>
                <a:cs typeface="Arial"/>
              </a:defRPr>
            </a:lvl1pPr>
          </a:lstStyle>
          <a:p>
            <a:pPr marL="12700">
              <a:lnSpc>
                <a:spcPct val="100000"/>
              </a:lnSpc>
              <a:spcBef>
                <a:spcPts val="145"/>
              </a:spcBef>
            </a:pPr>
            <a:r>
              <a:rPr spc="-35"/>
              <a:t>ESG</a:t>
            </a:r>
            <a:r>
              <a:rPr spc="10"/>
              <a:t> </a:t>
            </a:r>
            <a:r>
              <a:rPr spc="-10"/>
              <a:t>Developments</a:t>
            </a:r>
            <a:r>
              <a:rPr spc="15"/>
              <a:t> </a:t>
            </a:r>
            <a:r>
              <a:t>in</a:t>
            </a:r>
            <a:r>
              <a:rPr spc="15"/>
              <a:t> </a:t>
            </a:r>
            <a:r>
              <a:t>FSN</a:t>
            </a:r>
            <a:r>
              <a:rPr spc="15"/>
              <a:t> </a:t>
            </a:r>
            <a:r>
              <a:t>Portfolio</a:t>
            </a:r>
            <a:r>
              <a:rPr spc="15"/>
              <a:t> </a:t>
            </a:r>
            <a:r>
              <a:rPr spc="-10"/>
              <a:t>Companies</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8EDB97CC-866B-79AA-3DCA-EAE6B4195F7F}"/>
              </a:ext>
            </a:extLst>
          </p:cNvPr>
          <p:cNvGraphicFramePr>
            <a:graphicFrameLocks noChangeAspect="1"/>
          </p:cNvGraphicFramePr>
          <p:nvPr userDrawn="1">
            <p:custDataLst>
              <p:tags r:id="rId7"/>
            </p:custDataLst>
            <p:extLst>
              <p:ext uri="{D42A27DB-BD31-4B8C-83A1-F6EECF244321}">
                <p14:modId xmlns:p14="http://schemas.microsoft.com/office/powerpoint/2010/main" val="244749509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395" imgH="396" progId="TCLayout.ActiveDocument.1">
                  <p:embed/>
                </p:oleObj>
              </mc:Choice>
              <mc:Fallback>
                <p:oleObj name="think-cell Slide" r:id="rId8" imgW="395" imgH="396" progId="TCLayout.ActiveDocument.1">
                  <p:embed/>
                  <p:pic>
                    <p:nvPicPr>
                      <p:cNvPr id="7" name="think-cell data - do not delete" hidden="1">
                        <a:extLst>
                          <a:ext uri="{FF2B5EF4-FFF2-40B4-BE49-F238E27FC236}">
                            <a16:creationId xmlns:a16="http://schemas.microsoft.com/office/drawing/2014/main" id="{8EDB97CC-866B-79AA-3DCA-EAE6B4195F7F}"/>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Holder 2"/>
          <p:cNvSpPr>
            <a:spLocks noGrp="1"/>
          </p:cNvSpPr>
          <p:nvPr>
            <p:ph type="title"/>
          </p:nvPr>
        </p:nvSpPr>
        <p:spPr>
          <a:xfrm>
            <a:off x="756285" y="427736"/>
            <a:ext cx="1361313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756285" y="2459482"/>
            <a:ext cx="1361313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4107920" y="10052712"/>
            <a:ext cx="453390" cy="159384"/>
          </a:xfrm>
          <a:prstGeom prst="rect">
            <a:avLst/>
          </a:prstGeom>
        </p:spPr>
        <p:txBody>
          <a:bodyPr wrap="square" lIns="0" tIns="0" rIns="0" bIns="0">
            <a:spAutoFit/>
          </a:bodyPr>
          <a:lstStyle>
            <a:lvl1pPr>
              <a:defRPr sz="800" b="0" i="0">
                <a:solidFill>
                  <a:schemeClr val="tx1"/>
                </a:solidFill>
                <a:latin typeface="Arial"/>
                <a:cs typeface="Arial"/>
              </a:defRPr>
            </a:lvl1pPr>
          </a:lstStyle>
          <a:p>
            <a:pPr marL="12700">
              <a:lnSpc>
                <a:spcPct val="100000"/>
              </a:lnSpc>
              <a:spcBef>
                <a:spcPts val="145"/>
              </a:spcBef>
            </a:pPr>
            <a:r>
              <a:rPr spc="-10"/>
              <a:t>Appendix</a:t>
            </a:r>
          </a:p>
        </p:txBody>
      </p:sp>
      <p:sp>
        <p:nvSpPr>
          <p:cNvPr id="5" name="Holder 5"/>
          <p:cNvSpPr>
            <a:spLocks noGrp="1"/>
          </p:cNvSpPr>
          <p:nvPr>
            <p:ph type="dt" sz="half" idx="6"/>
          </p:nvPr>
        </p:nvSpPr>
        <p:spPr>
          <a:xfrm>
            <a:off x="10114978" y="10052712"/>
            <a:ext cx="2185670" cy="159384"/>
          </a:xfrm>
          <a:prstGeom prst="rect">
            <a:avLst/>
          </a:prstGeom>
        </p:spPr>
        <p:txBody>
          <a:bodyPr wrap="square" lIns="0" tIns="0" rIns="0" bIns="0">
            <a:spAutoFit/>
          </a:bodyPr>
          <a:lstStyle>
            <a:lvl1pPr>
              <a:defRPr sz="800" b="0" i="0">
                <a:solidFill>
                  <a:schemeClr val="tx1"/>
                </a:solidFill>
                <a:latin typeface="Arial"/>
                <a:cs typeface="Arial"/>
              </a:defRPr>
            </a:lvl1pPr>
          </a:lstStyle>
          <a:p>
            <a:pPr marL="12700">
              <a:lnSpc>
                <a:spcPct val="100000"/>
              </a:lnSpc>
              <a:spcBef>
                <a:spcPts val="145"/>
              </a:spcBef>
            </a:pPr>
            <a:r>
              <a:rPr spc="-35"/>
              <a:t>ESG</a:t>
            </a:r>
            <a:r>
              <a:rPr spc="10"/>
              <a:t> </a:t>
            </a:r>
            <a:r>
              <a:rPr spc="-10"/>
              <a:t>Developments</a:t>
            </a:r>
            <a:r>
              <a:rPr spc="15"/>
              <a:t> </a:t>
            </a:r>
            <a:r>
              <a:t>in</a:t>
            </a:r>
            <a:r>
              <a:rPr spc="15"/>
              <a:t> </a:t>
            </a:r>
            <a:r>
              <a:t>FSN</a:t>
            </a:r>
            <a:r>
              <a:rPr spc="15"/>
              <a:t> </a:t>
            </a:r>
            <a:r>
              <a:t>Portfolio</a:t>
            </a:r>
            <a:r>
              <a:rPr spc="15"/>
              <a:t> </a:t>
            </a:r>
            <a:r>
              <a:rPr spc="-10"/>
              <a:t>Companies</a:t>
            </a:r>
          </a:p>
        </p:txBody>
      </p:sp>
      <p:sp>
        <p:nvSpPr>
          <p:cNvPr id="6" name="Holder 6"/>
          <p:cNvSpPr>
            <a:spLocks noGrp="1"/>
          </p:cNvSpPr>
          <p:nvPr>
            <p:ph type="sldNum" sz="quarter" idx="7"/>
          </p:nvPr>
        </p:nvSpPr>
        <p:spPr>
          <a:xfrm>
            <a:off x="10890504" y="9944862"/>
            <a:ext cx="3478911"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fibo.no/esg/" TargetMode="External"/><Relationship Id="rId13"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hyperlink" Target="http://www.fibo.no/" TargetMode="External"/><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8.pn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3.png"/><Relationship Id="rId9" Type="http://schemas.openxmlformats.org/officeDocument/2006/relationships/image" Target="../media/image6.pn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object 5"/>
          <p:cNvGrpSpPr/>
          <p:nvPr/>
        </p:nvGrpSpPr>
        <p:grpSpPr>
          <a:xfrm>
            <a:off x="422275" y="3521067"/>
            <a:ext cx="6614159" cy="4796585"/>
            <a:chOff x="422275" y="3089267"/>
            <a:chExt cx="6614159" cy="5085704"/>
          </a:xfrm>
        </p:grpSpPr>
        <p:sp>
          <p:nvSpPr>
            <p:cNvPr id="6" name="object 6"/>
            <p:cNvSpPr/>
            <p:nvPr/>
          </p:nvSpPr>
          <p:spPr>
            <a:xfrm>
              <a:off x="422275" y="3089267"/>
              <a:ext cx="6614159" cy="5085704"/>
            </a:xfrm>
            <a:custGeom>
              <a:avLst/>
              <a:gdLst/>
              <a:ahLst/>
              <a:cxnLst/>
              <a:rect l="l" t="t" r="r" b="b"/>
              <a:pathLst>
                <a:path w="6614159" h="5226050">
                  <a:moveTo>
                    <a:pt x="54000" y="0"/>
                  </a:moveTo>
                  <a:lnTo>
                    <a:pt x="32982" y="4244"/>
                  </a:lnTo>
                  <a:lnTo>
                    <a:pt x="15817" y="15817"/>
                  </a:lnTo>
                  <a:lnTo>
                    <a:pt x="4244" y="32982"/>
                  </a:lnTo>
                  <a:lnTo>
                    <a:pt x="0" y="54000"/>
                  </a:lnTo>
                  <a:lnTo>
                    <a:pt x="0" y="5172049"/>
                  </a:lnTo>
                  <a:lnTo>
                    <a:pt x="4244" y="5193078"/>
                  </a:lnTo>
                  <a:lnTo>
                    <a:pt x="15817" y="5210241"/>
                  </a:lnTo>
                  <a:lnTo>
                    <a:pt x="32982" y="5221809"/>
                  </a:lnTo>
                  <a:lnTo>
                    <a:pt x="54000" y="5226050"/>
                  </a:lnTo>
                  <a:lnTo>
                    <a:pt x="6559854" y="5226050"/>
                  </a:lnTo>
                  <a:lnTo>
                    <a:pt x="6580877" y="5221809"/>
                  </a:lnTo>
                  <a:lnTo>
                    <a:pt x="6598042" y="5210241"/>
                  </a:lnTo>
                  <a:lnTo>
                    <a:pt x="6609612" y="5193078"/>
                  </a:lnTo>
                  <a:lnTo>
                    <a:pt x="6613855" y="5172049"/>
                  </a:lnTo>
                  <a:lnTo>
                    <a:pt x="6613855" y="54000"/>
                  </a:lnTo>
                  <a:lnTo>
                    <a:pt x="6609612" y="32982"/>
                  </a:lnTo>
                  <a:lnTo>
                    <a:pt x="6598042" y="15817"/>
                  </a:lnTo>
                  <a:lnTo>
                    <a:pt x="6580877" y="4244"/>
                  </a:lnTo>
                  <a:lnTo>
                    <a:pt x="6559854" y="0"/>
                  </a:lnTo>
                  <a:lnTo>
                    <a:pt x="54000" y="0"/>
                  </a:lnTo>
                  <a:close/>
                </a:path>
              </a:pathLst>
            </a:custGeom>
            <a:ln w="6350">
              <a:solidFill>
                <a:srgbClr val="000000"/>
              </a:solidFill>
            </a:ln>
          </p:spPr>
          <p:txBody>
            <a:bodyPr wrap="square" lIns="0" tIns="0" rIns="0" bIns="0" rtlCol="0"/>
            <a:lstStyle/>
            <a:p>
              <a:endParaRPr/>
            </a:p>
          </p:txBody>
        </p:sp>
        <p:sp>
          <p:nvSpPr>
            <p:cNvPr id="7" name="object 7"/>
            <p:cNvSpPr/>
            <p:nvPr/>
          </p:nvSpPr>
          <p:spPr>
            <a:xfrm>
              <a:off x="1028700" y="4451264"/>
              <a:ext cx="5858510" cy="2275545"/>
            </a:xfrm>
            <a:custGeom>
              <a:avLst/>
              <a:gdLst/>
              <a:ahLst/>
              <a:cxnLst/>
              <a:rect l="l" t="t" r="r" b="b"/>
              <a:pathLst>
                <a:path w="5858509" h="2184400">
                  <a:moveTo>
                    <a:pt x="5786208" y="0"/>
                  </a:moveTo>
                  <a:lnTo>
                    <a:pt x="72009" y="0"/>
                  </a:lnTo>
                  <a:lnTo>
                    <a:pt x="43982" y="5657"/>
                  </a:lnTo>
                  <a:lnTo>
                    <a:pt x="21093" y="21086"/>
                  </a:lnTo>
                  <a:lnTo>
                    <a:pt x="5659" y="43971"/>
                  </a:lnTo>
                  <a:lnTo>
                    <a:pt x="0" y="71996"/>
                  </a:lnTo>
                  <a:lnTo>
                    <a:pt x="0" y="2112378"/>
                  </a:lnTo>
                  <a:lnTo>
                    <a:pt x="5659" y="2140403"/>
                  </a:lnTo>
                  <a:lnTo>
                    <a:pt x="21093" y="2163287"/>
                  </a:lnTo>
                  <a:lnTo>
                    <a:pt x="43982" y="2178716"/>
                  </a:lnTo>
                  <a:lnTo>
                    <a:pt x="72009" y="2184374"/>
                  </a:lnTo>
                  <a:lnTo>
                    <a:pt x="5786208" y="2184374"/>
                  </a:lnTo>
                  <a:lnTo>
                    <a:pt x="5814235" y="2178716"/>
                  </a:lnTo>
                  <a:lnTo>
                    <a:pt x="5837124" y="2163287"/>
                  </a:lnTo>
                  <a:lnTo>
                    <a:pt x="5852558" y="2140403"/>
                  </a:lnTo>
                  <a:lnTo>
                    <a:pt x="5858217" y="2112378"/>
                  </a:lnTo>
                  <a:lnTo>
                    <a:pt x="5858217" y="71996"/>
                  </a:lnTo>
                  <a:lnTo>
                    <a:pt x="5852558" y="43971"/>
                  </a:lnTo>
                  <a:lnTo>
                    <a:pt x="5837124" y="21086"/>
                  </a:lnTo>
                  <a:lnTo>
                    <a:pt x="5814235" y="5657"/>
                  </a:lnTo>
                  <a:lnTo>
                    <a:pt x="5786208" y="0"/>
                  </a:lnTo>
                  <a:close/>
                </a:path>
              </a:pathLst>
            </a:custGeom>
            <a:solidFill>
              <a:srgbClr val="EFF5F1"/>
            </a:solidFill>
          </p:spPr>
          <p:txBody>
            <a:bodyPr wrap="square" lIns="0" tIns="0" rIns="0" bIns="0" rtlCol="0"/>
            <a:lstStyle/>
            <a:p>
              <a:endParaRPr/>
            </a:p>
          </p:txBody>
        </p:sp>
        <p:pic>
          <p:nvPicPr>
            <p:cNvPr id="9" name="object 9"/>
            <p:cNvPicPr/>
            <p:nvPr/>
          </p:nvPicPr>
          <p:blipFill>
            <a:blip r:embed="rId3" cstate="print"/>
            <a:stretch>
              <a:fillRect/>
            </a:stretch>
          </p:blipFill>
          <p:spPr>
            <a:xfrm>
              <a:off x="1237932" y="4137481"/>
              <a:ext cx="192644" cy="196085"/>
            </a:xfrm>
            <a:prstGeom prst="rect">
              <a:avLst/>
            </a:prstGeom>
          </p:spPr>
        </p:pic>
      </p:grpSp>
      <p:sp>
        <p:nvSpPr>
          <p:cNvPr id="10" name="object 10"/>
          <p:cNvSpPr/>
          <p:nvPr/>
        </p:nvSpPr>
        <p:spPr>
          <a:xfrm>
            <a:off x="422275" y="8512167"/>
            <a:ext cx="6614795" cy="1550035"/>
          </a:xfrm>
          <a:custGeom>
            <a:avLst/>
            <a:gdLst/>
            <a:ahLst/>
            <a:cxnLst/>
            <a:rect l="l" t="t" r="r" b="b"/>
            <a:pathLst>
              <a:path w="6614795" h="1314450">
                <a:moveTo>
                  <a:pt x="6560705" y="0"/>
                </a:moveTo>
                <a:lnTo>
                  <a:pt x="54000" y="0"/>
                </a:lnTo>
                <a:lnTo>
                  <a:pt x="32982" y="4240"/>
                </a:lnTo>
                <a:lnTo>
                  <a:pt x="15817" y="15808"/>
                </a:lnTo>
                <a:lnTo>
                  <a:pt x="4244" y="32971"/>
                </a:lnTo>
                <a:lnTo>
                  <a:pt x="0" y="54000"/>
                </a:lnTo>
                <a:lnTo>
                  <a:pt x="0" y="1260449"/>
                </a:lnTo>
                <a:lnTo>
                  <a:pt x="4244" y="1281467"/>
                </a:lnTo>
                <a:lnTo>
                  <a:pt x="15817" y="1298632"/>
                </a:lnTo>
                <a:lnTo>
                  <a:pt x="32982" y="1310205"/>
                </a:lnTo>
                <a:lnTo>
                  <a:pt x="54000" y="1314449"/>
                </a:lnTo>
                <a:lnTo>
                  <a:pt x="6560705" y="1314449"/>
                </a:lnTo>
                <a:lnTo>
                  <a:pt x="6581728" y="1310205"/>
                </a:lnTo>
                <a:lnTo>
                  <a:pt x="6598893" y="1298632"/>
                </a:lnTo>
                <a:lnTo>
                  <a:pt x="6610463" y="1281467"/>
                </a:lnTo>
                <a:lnTo>
                  <a:pt x="6614706" y="1260449"/>
                </a:lnTo>
                <a:lnTo>
                  <a:pt x="6614706" y="54000"/>
                </a:lnTo>
                <a:lnTo>
                  <a:pt x="6610463" y="32971"/>
                </a:lnTo>
                <a:lnTo>
                  <a:pt x="6598893" y="15808"/>
                </a:lnTo>
                <a:lnTo>
                  <a:pt x="6581728" y="4240"/>
                </a:lnTo>
                <a:lnTo>
                  <a:pt x="6560705" y="0"/>
                </a:lnTo>
                <a:close/>
              </a:path>
            </a:pathLst>
          </a:custGeom>
          <a:solidFill>
            <a:srgbClr val="0C644C"/>
          </a:solidFill>
        </p:spPr>
        <p:txBody>
          <a:bodyPr wrap="square" lIns="0" tIns="0" rIns="0" bIns="0" rtlCol="0"/>
          <a:lstStyle/>
          <a:p>
            <a:endParaRPr/>
          </a:p>
        </p:txBody>
      </p:sp>
      <p:grpSp>
        <p:nvGrpSpPr>
          <p:cNvPr id="11" name="object 11"/>
          <p:cNvGrpSpPr/>
          <p:nvPr/>
        </p:nvGrpSpPr>
        <p:grpSpPr>
          <a:xfrm>
            <a:off x="8086091" y="742950"/>
            <a:ext cx="6614159" cy="6931683"/>
            <a:chOff x="8083866" y="523867"/>
            <a:chExt cx="6614159" cy="9264650"/>
          </a:xfrm>
        </p:grpSpPr>
        <p:sp>
          <p:nvSpPr>
            <p:cNvPr id="12" name="object 12"/>
            <p:cNvSpPr/>
            <p:nvPr/>
          </p:nvSpPr>
          <p:spPr>
            <a:xfrm>
              <a:off x="8083866" y="523867"/>
              <a:ext cx="6614159" cy="9264650"/>
            </a:xfrm>
            <a:custGeom>
              <a:avLst/>
              <a:gdLst/>
              <a:ahLst/>
              <a:cxnLst/>
              <a:rect l="l" t="t" r="r" b="b"/>
              <a:pathLst>
                <a:path w="6614159" h="9264650">
                  <a:moveTo>
                    <a:pt x="54000" y="0"/>
                  </a:moveTo>
                  <a:lnTo>
                    <a:pt x="32982" y="4244"/>
                  </a:lnTo>
                  <a:lnTo>
                    <a:pt x="15817" y="15817"/>
                  </a:lnTo>
                  <a:lnTo>
                    <a:pt x="4244" y="32982"/>
                  </a:lnTo>
                  <a:lnTo>
                    <a:pt x="0" y="54000"/>
                  </a:lnTo>
                  <a:lnTo>
                    <a:pt x="0" y="9210649"/>
                  </a:lnTo>
                  <a:lnTo>
                    <a:pt x="4244" y="9231678"/>
                  </a:lnTo>
                  <a:lnTo>
                    <a:pt x="15817" y="9248841"/>
                  </a:lnTo>
                  <a:lnTo>
                    <a:pt x="32982" y="9260409"/>
                  </a:lnTo>
                  <a:lnTo>
                    <a:pt x="54000" y="9264650"/>
                  </a:lnTo>
                  <a:lnTo>
                    <a:pt x="6559969" y="9264650"/>
                  </a:lnTo>
                  <a:lnTo>
                    <a:pt x="6580986" y="9260409"/>
                  </a:lnTo>
                  <a:lnTo>
                    <a:pt x="6598151" y="9248841"/>
                  </a:lnTo>
                  <a:lnTo>
                    <a:pt x="6609725" y="9231678"/>
                  </a:lnTo>
                  <a:lnTo>
                    <a:pt x="6613969" y="9210649"/>
                  </a:lnTo>
                  <a:lnTo>
                    <a:pt x="6613969" y="54000"/>
                  </a:lnTo>
                  <a:lnTo>
                    <a:pt x="6609725" y="32982"/>
                  </a:lnTo>
                  <a:lnTo>
                    <a:pt x="6598151" y="15817"/>
                  </a:lnTo>
                  <a:lnTo>
                    <a:pt x="6580986" y="4244"/>
                  </a:lnTo>
                  <a:lnTo>
                    <a:pt x="6559969" y="0"/>
                  </a:lnTo>
                  <a:lnTo>
                    <a:pt x="54000" y="0"/>
                  </a:lnTo>
                  <a:close/>
                </a:path>
              </a:pathLst>
            </a:custGeom>
            <a:ln w="6350">
              <a:solidFill>
                <a:srgbClr val="000000"/>
              </a:solidFill>
            </a:ln>
          </p:spPr>
          <p:txBody>
            <a:bodyPr wrap="square" lIns="0" tIns="0" rIns="0" bIns="0" rtlCol="0"/>
            <a:lstStyle/>
            <a:p>
              <a:endParaRPr/>
            </a:p>
          </p:txBody>
        </p:sp>
        <p:sp>
          <p:nvSpPr>
            <p:cNvPr id="13" name="object 13"/>
            <p:cNvSpPr/>
            <p:nvPr/>
          </p:nvSpPr>
          <p:spPr>
            <a:xfrm>
              <a:off x="8190623" y="1403675"/>
              <a:ext cx="6315710" cy="8255000"/>
            </a:xfrm>
            <a:custGeom>
              <a:avLst/>
              <a:gdLst/>
              <a:ahLst/>
              <a:cxnLst/>
              <a:rect l="l" t="t" r="r" b="b"/>
              <a:pathLst>
                <a:path w="6315709" h="8255000">
                  <a:moveTo>
                    <a:pt x="899998" y="72009"/>
                  </a:moveTo>
                  <a:lnTo>
                    <a:pt x="894334" y="43967"/>
                  </a:lnTo>
                  <a:lnTo>
                    <a:pt x="878903" y="21082"/>
                  </a:lnTo>
                  <a:lnTo>
                    <a:pt x="856018" y="5651"/>
                  </a:lnTo>
                  <a:lnTo>
                    <a:pt x="828001" y="0"/>
                  </a:lnTo>
                  <a:lnTo>
                    <a:pt x="71996" y="0"/>
                  </a:lnTo>
                  <a:lnTo>
                    <a:pt x="43967" y="5651"/>
                  </a:lnTo>
                  <a:lnTo>
                    <a:pt x="21082" y="21082"/>
                  </a:lnTo>
                  <a:lnTo>
                    <a:pt x="5651" y="43967"/>
                  </a:lnTo>
                  <a:lnTo>
                    <a:pt x="0" y="72009"/>
                  </a:lnTo>
                  <a:lnTo>
                    <a:pt x="0" y="8182991"/>
                  </a:lnTo>
                  <a:lnTo>
                    <a:pt x="5651" y="8211020"/>
                  </a:lnTo>
                  <a:lnTo>
                    <a:pt x="21082" y="8233905"/>
                  </a:lnTo>
                  <a:lnTo>
                    <a:pt x="43967" y="8249336"/>
                  </a:lnTo>
                  <a:lnTo>
                    <a:pt x="71996" y="8255000"/>
                  </a:lnTo>
                  <a:lnTo>
                    <a:pt x="828001" y="8255000"/>
                  </a:lnTo>
                  <a:lnTo>
                    <a:pt x="856018" y="8249336"/>
                  </a:lnTo>
                  <a:lnTo>
                    <a:pt x="878903" y="8233905"/>
                  </a:lnTo>
                  <a:lnTo>
                    <a:pt x="894334" y="8211020"/>
                  </a:lnTo>
                  <a:lnTo>
                    <a:pt x="899998" y="8182991"/>
                  </a:lnTo>
                  <a:lnTo>
                    <a:pt x="899998" y="72009"/>
                  </a:lnTo>
                  <a:close/>
                </a:path>
                <a:path w="6315709" h="8255000">
                  <a:moveTo>
                    <a:pt x="2880093" y="72009"/>
                  </a:moveTo>
                  <a:lnTo>
                    <a:pt x="2874441" y="43967"/>
                  </a:lnTo>
                  <a:lnTo>
                    <a:pt x="2859011" y="21082"/>
                  </a:lnTo>
                  <a:lnTo>
                    <a:pt x="2836126" y="5651"/>
                  </a:lnTo>
                  <a:lnTo>
                    <a:pt x="2808097" y="0"/>
                  </a:lnTo>
                  <a:lnTo>
                    <a:pt x="1962099" y="0"/>
                  </a:lnTo>
                  <a:lnTo>
                    <a:pt x="1934070" y="5651"/>
                  </a:lnTo>
                  <a:lnTo>
                    <a:pt x="1911184" y="21082"/>
                  </a:lnTo>
                  <a:lnTo>
                    <a:pt x="1895754" y="43967"/>
                  </a:lnTo>
                  <a:lnTo>
                    <a:pt x="1890102" y="72009"/>
                  </a:lnTo>
                  <a:lnTo>
                    <a:pt x="1890102" y="8182991"/>
                  </a:lnTo>
                  <a:lnTo>
                    <a:pt x="1895754" y="8211020"/>
                  </a:lnTo>
                  <a:lnTo>
                    <a:pt x="1911184" y="8233905"/>
                  </a:lnTo>
                  <a:lnTo>
                    <a:pt x="1934070" y="8249336"/>
                  </a:lnTo>
                  <a:lnTo>
                    <a:pt x="1962099" y="8255000"/>
                  </a:lnTo>
                  <a:lnTo>
                    <a:pt x="2808097" y="8255000"/>
                  </a:lnTo>
                  <a:lnTo>
                    <a:pt x="2836126" y="8249336"/>
                  </a:lnTo>
                  <a:lnTo>
                    <a:pt x="2859011" y="8233905"/>
                  </a:lnTo>
                  <a:lnTo>
                    <a:pt x="2874441" y="8211020"/>
                  </a:lnTo>
                  <a:lnTo>
                    <a:pt x="2880093" y="8182991"/>
                  </a:lnTo>
                  <a:lnTo>
                    <a:pt x="2880093" y="72009"/>
                  </a:lnTo>
                  <a:close/>
                </a:path>
                <a:path w="6315709" h="8255000">
                  <a:moveTo>
                    <a:pt x="6315405" y="72009"/>
                  </a:moveTo>
                  <a:lnTo>
                    <a:pt x="6309741" y="43967"/>
                  </a:lnTo>
                  <a:lnTo>
                    <a:pt x="6294310" y="21082"/>
                  </a:lnTo>
                  <a:lnTo>
                    <a:pt x="6271425" y="5651"/>
                  </a:lnTo>
                  <a:lnTo>
                    <a:pt x="6243409" y="0"/>
                  </a:lnTo>
                  <a:lnTo>
                    <a:pt x="4669739" y="0"/>
                  </a:lnTo>
                  <a:lnTo>
                    <a:pt x="4641710" y="5651"/>
                  </a:lnTo>
                  <a:lnTo>
                    <a:pt x="4618825" y="21082"/>
                  </a:lnTo>
                  <a:lnTo>
                    <a:pt x="4603394" y="43967"/>
                  </a:lnTo>
                  <a:lnTo>
                    <a:pt x="4597743" y="72009"/>
                  </a:lnTo>
                  <a:lnTo>
                    <a:pt x="4597743" y="8182991"/>
                  </a:lnTo>
                  <a:lnTo>
                    <a:pt x="4603394" y="8211020"/>
                  </a:lnTo>
                  <a:lnTo>
                    <a:pt x="4618825" y="8233905"/>
                  </a:lnTo>
                  <a:lnTo>
                    <a:pt x="4641710" y="8249336"/>
                  </a:lnTo>
                  <a:lnTo>
                    <a:pt x="4669739" y="8255000"/>
                  </a:lnTo>
                  <a:lnTo>
                    <a:pt x="6243409" y="8255000"/>
                  </a:lnTo>
                  <a:lnTo>
                    <a:pt x="6271425" y="8249336"/>
                  </a:lnTo>
                  <a:lnTo>
                    <a:pt x="6294310" y="8233905"/>
                  </a:lnTo>
                  <a:lnTo>
                    <a:pt x="6309741" y="8211020"/>
                  </a:lnTo>
                  <a:lnTo>
                    <a:pt x="6315405" y="8182991"/>
                  </a:lnTo>
                  <a:lnTo>
                    <a:pt x="6315405" y="72009"/>
                  </a:lnTo>
                  <a:close/>
                </a:path>
              </a:pathLst>
            </a:custGeom>
            <a:solidFill>
              <a:srgbClr val="ECECEC">
                <a:alpha val="39999"/>
              </a:srgbClr>
            </a:solidFill>
          </p:spPr>
          <p:txBody>
            <a:bodyPr wrap="square" lIns="0" tIns="0" rIns="0" bIns="0" rtlCol="0"/>
            <a:lstStyle/>
            <a:p>
              <a:endParaRPr dirty="0"/>
            </a:p>
          </p:txBody>
        </p:sp>
        <p:sp>
          <p:nvSpPr>
            <p:cNvPr id="14" name="object 14"/>
            <p:cNvSpPr/>
            <p:nvPr/>
          </p:nvSpPr>
          <p:spPr>
            <a:xfrm>
              <a:off x="8233091" y="814811"/>
              <a:ext cx="6315710" cy="355601"/>
            </a:xfrm>
            <a:custGeom>
              <a:avLst/>
              <a:gdLst/>
              <a:ahLst/>
              <a:cxnLst/>
              <a:rect l="l" t="t" r="r" b="b"/>
              <a:pathLst>
                <a:path w="6315709" h="355600">
                  <a:moveTo>
                    <a:pt x="6261519" y="0"/>
                  </a:moveTo>
                  <a:lnTo>
                    <a:pt x="54000" y="0"/>
                  </a:lnTo>
                  <a:lnTo>
                    <a:pt x="32982" y="4244"/>
                  </a:lnTo>
                  <a:lnTo>
                    <a:pt x="15817" y="15817"/>
                  </a:lnTo>
                  <a:lnTo>
                    <a:pt x="4244" y="32982"/>
                  </a:lnTo>
                  <a:lnTo>
                    <a:pt x="0" y="54000"/>
                  </a:lnTo>
                  <a:lnTo>
                    <a:pt x="0" y="301599"/>
                  </a:lnTo>
                  <a:lnTo>
                    <a:pt x="4244" y="322628"/>
                  </a:lnTo>
                  <a:lnTo>
                    <a:pt x="15817" y="339791"/>
                  </a:lnTo>
                  <a:lnTo>
                    <a:pt x="32982" y="351359"/>
                  </a:lnTo>
                  <a:lnTo>
                    <a:pt x="54000" y="355600"/>
                  </a:lnTo>
                  <a:lnTo>
                    <a:pt x="6261519" y="355600"/>
                  </a:lnTo>
                  <a:lnTo>
                    <a:pt x="6282536" y="351359"/>
                  </a:lnTo>
                  <a:lnTo>
                    <a:pt x="6299701" y="339791"/>
                  </a:lnTo>
                  <a:lnTo>
                    <a:pt x="6311275" y="322628"/>
                  </a:lnTo>
                  <a:lnTo>
                    <a:pt x="6315519" y="301599"/>
                  </a:lnTo>
                  <a:lnTo>
                    <a:pt x="6315519" y="54000"/>
                  </a:lnTo>
                  <a:lnTo>
                    <a:pt x="6311275" y="32982"/>
                  </a:lnTo>
                  <a:lnTo>
                    <a:pt x="6299701" y="15817"/>
                  </a:lnTo>
                  <a:lnTo>
                    <a:pt x="6282536" y="4244"/>
                  </a:lnTo>
                  <a:lnTo>
                    <a:pt x="6261519" y="0"/>
                  </a:lnTo>
                  <a:close/>
                </a:path>
              </a:pathLst>
            </a:custGeom>
            <a:solidFill>
              <a:srgbClr val="ECECEC"/>
            </a:solidFill>
          </p:spPr>
          <p:txBody>
            <a:bodyPr wrap="square" lIns="0" tIns="0" rIns="0" bIns="0" rtlCol="0"/>
            <a:lstStyle/>
            <a:p>
              <a:endParaRPr/>
            </a:p>
          </p:txBody>
        </p:sp>
      </p:grpSp>
      <p:sp>
        <p:nvSpPr>
          <p:cNvPr id="15" name="object 15"/>
          <p:cNvSpPr txBox="1"/>
          <p:nvPr/>
        </p:nvSpPr>
        <p:spPr>
          <a:xfrm>
            <a:off x="1490465" y="4405586"/>
            <a:ext cx="737235" cy="280035"/>
          </a:xfrm>
          <a:prstGeom prst="rect">
            <a:avLst/>
          </a:prstGeom>
        </p:spPr>
        <p:txBody>
          <a:bodyPr vert="horz" wrap="square" lIns="0" tIns="12700" rIns="0" bIns="0" rtlCol="0">
            <a:spAutoFit/>
          </a:bodyPr>
          <a:lstStyle/>
          <a:p>
            <a:pPr marL="193675" marR="5080" indent="-181610">
              <a:lnSpc>
                <a:spcPct val="119100"/>
              </a:lnSpc>
              <a:spcBef>
                <a:spcPts val="100"/>
              </a:spcBef>
            </a:pPr>
            <a:r>
              <a:rPr sz="700" spc="-40" dirty="0">
                <a:latin typeface="Arial Black"/>
                <a:cs typeface="Arial Black"/>
              </a:rPr>
              <a:t>RAW</a:t>
            </a:r>
            <a:r>
              <a:rPr sz="700" spc="-75" dirty="0">
                <a:latin typeface="Arial Black"/>
                <a:cs typeface="Arial Black"/>
              </a:rPr>
              <a:t> </a:t>
            </a:r>
            <a:r>
              <a:rPr sz="700" spc="-50" dirty="0">
                <a:latin typeface="Arial Black"/>
                <a:cs typeface="Arial Black"/>
              </a:rPr>
              <a:t>MATERIAL</a:t>
            </a:r>
            <a:r>
              <a:rPr sz="700" spc="-10" dirty="0">
                <a:latin typeface="Arial Black"/>
                <a:cs typeface="Arial Black"/>
              </a:rPr>
              <a:t> SUPPLY</a:t>
            </a:r>
            <a:endParaRPr sz="700" dirty="0">
              <a:latin typeface="Arial Black"/>
              <a:cs typeface="Arial Black"/>
            </a:endParaRPr>
          </a:p>
        </p:txBody>
      </p:sp>
      <p:grpSp>
        <p:nvGrpSpPr>
          <p:cNvPr id="16" name="object 16"/>
          <p:cNvGrpSpPr/>
          <p:nvPr/>
        </p:nvGrpSpPr>
        <p:grpSpPr>
          <a:xfrm>
            <a:off x="611681" y="4380178"/>
            <a:ext cx="6292257" cy="3851741"/>
            <a:chOff x="570883" y="4353096"/>
            <a:chExt cx="6292257" cy="3394645"/>
          </a:xfrm>
        </p:grpSpPr>
        <p:pic>
          <p:nvPicPr>
            <p:cNvPr id="17" name="object 17"/>
            <p:cNvPicPr/>
            <p:nvPr/>
          </p:nvPicPr>
          <p:blipFill>
            <a:blip r:embed="rId4" cstate="print"/>
            <a:stretch>
              <a:fillRect/>
            </a:stretch>
          </p:blipFill>
          <p:spPr>
            <a:xfrm>
              <a:off x="4179480" y="4427031"/>
              <a:ext cx="82713" cy="82704"/>
            </a:xfrm>
            <a:prstGeom prst="rect">
              <a:avLst/>
            </a:prstGeom>
          </p:spPr>
        </p:pic>
        <p:sp>
          <p:nvSpPr>
            <p:cNvPr id="18" name="object 18"/>
            <p:cNvSpPr/>
            <p:nvPr/>
          </p:nvSpPr>
          <p:spPr>
            <a:xfrm>
              <a:off x="4171296" y="4419848"/>
              <a:ext cx="180150" cy="180150"/>
            </a:xfrm>
            <a:custGeom>
              <a:avLst/>
              <a:gdLst/>
              <a:ahLst/>
              <a:cxnLst/>
              <a:rect l="l" t="t" r="r" b="b"/>
              <a:pathLst>
                <a:path w="292735" h="292735">
                  <a:moveTo>
                    <a:pt x="201256" y="29679"/>
                  </a:moveTo>
                  <a:lnTo>
                    <a:pt x="187121" y="15532"/>
                  </a:lnTo>
                  <a:lnTo>
                    <a:pt x="180454" y="22199"/>
                  </a:lnTo>
                  <a:lnTo>
                    <a:pt x="194589" y="36334"/>
                  </a:lnTo>
                  <a:lnTo>
                    <a:pt x="201256" y="29679"/>
                  </a:lnTo>
                  <a:close/>
                </a:path>
                <a:path w="292735" h="292735">
                  <a:moveTo>
                    <a:pt x="240372" y="0"/>
                  </a:moveTo>
                  <a:lnTo>
                    <a:pt x="230949" y="0"/>
                  </a:lnTo>
                  <a:lnTo>
                    <a:pt x="230949" y="18846"/>
                  </a:lnTo>
                  <a:lnTo>
                    <a:pt x="240372" y="18846"/>
                  </a:lnTo>
                  <a:lnTo>
                    <a:pt x="240372" y="0"/>
                  </a:lnTo>
                  <a:close/>
                </a:path>
                <a:path w="292735" h="292735">
                  <a:moveTo>
                    <a:pt x="290804" y="22199"/>
                  </a:moveTo>
                  <a:lnTo>
                    <a:pt x="284137" y="15544"/>
                  </a:lnTo>
                  <a:lnTo>
                    <a:pt x="270002" y="29679"/>
                  </a:lnTo>
                  <a:lnTo>
                    <a:pt x="276669" y="36347"/>
                  </a:lnTo>
                  <a:lnTo>
                    <a:pt x="290804" y="22199"/>
                  </a:lnTo>
                  <a:close/>
                </a:path>
                <a:path w="292735" h="292735">
                  <a:moveTo>
                    <a:pt x="292214" y="150825"/>
                  </a:moveTo>
                  <a:lnTo>
                    <a:pt x="282790" y="150825"/>
                  </a:lnTo>
                  <a:lnTo>
                    <a:pt x="282790" y="160248"/>
                  </a:lnTo>
                  <a:lnTo>
                    <a:pt x="282790" y="282790"/>
                  </a:lnTo>
                  <a:lnTo>
                    <a:pt x="263944" y="282790"/>
                  </a:lnTo>
                  <a:lnTo>
                    <a:pt x="263944" y="160248"/>
                  </a:lnTo>
                  <a:lnTo>
                    <a:pt x="282790" y="160248"/>
                  </a:lnTo>
                  <a:lnTo>
                    <a:pt x="282790" y="150825"/>
                  </a:lnTo>
                  <a:lnTo>
                    <a:pt x="254508" y="150825"/>
                  </a:lnTo>
                  <a:lnTo>
                    <a:pt x="254508" y="282790"/>
                  </a:lnTo>
                  <a:lnTo>
                    <a:pt x="245084" y="282790"/>
                  </a:lnTo>
                  <a:lnTo>
                    <a:pt x="245084" y="179108"/>
                  </a:lnTo>
                  <a:lnTo>
                    <a:pt x="245084" y="169672"/>
                  </a:lnTo>
                  <a:lnTo>
                    <a:pt x="235648" y="169672"/>
                  </a:lnTo>
                  <a:lnTo>
                    <a:pt x="235648" y="179108"/>
                  </a:lnTo>
                  <a:lnTo>
                    <a:pt x="235648" y="282790"/>
                  </a:lnTo>
                  <a:lnTo>
                    <a:pt x="216801" y="282790"/>
                  </a:lnTo>
                  <a:lnTo>
                    <a:pt x="216801" y="179108"/>
                  </a:lnTo>
                  <a:lnTo>
                    <a:pt x="235648" y="179108"/>
                  </a:lnTo>
                  <a:lnTo>
                    <a:pt x="235648" y="169672"/>
                  </a:lnTo>
                  <a:lnTo>
                    <a:pt x="207378" y="169672"/>
                  </a:lnTo>
                  <a:lnTo>
                    <a:pt x="207378" y="282790"/>
                  </a:lnTo>
                  <a:lnTo>
                    <a:pt x="197954" y="282790"/>
                  </a:lnTo>
                  <a:lnTo>
                    <a:pt x="197954" y="226237"/>
                  </a:lnTo>
                  <a:lnTo>
                    <a:pt x="197954" y="216801"/>
                  </a:lnTo>
                  <a:lnTo>
                    <a:pt x="188518" y="216801"/>
                  </a:lnTo>
                  <a:lnTo>
                    <a:pt x="188518" y="226237"/>
                  </a:lnTo>
                  <a:lnTo>
                    <a:pt x="188518" y="282790"/>
                  </a:lnTo>
                  <a:lnTo>
                    <a:pt x="169672" y="282790"/>
                  </a:lnTo>
                  <a:lnTo>
                    <a:pt x="169672" y="226237"/>
                  </a:lnTo>
                  <a:lnTo>
                    <a:pt x="188518" y="226237"/>
                  </a:lnTo>
                  <a:lnTo>
                    <a:pt x="188518" y="216801"/>
                  </a:lnTo>
                  <a:lnTo>
                    <a:pt x="160248" y="216801"/>
                  </a:lnTo>
                  <a:lnTo>
                    <a:pt x="160248" y="282790"/>
                  </a:lnTo>
                  <a:lnTo>
                    <a:pt x="150825" y="282790"/>
                  </a:lnTo>
                  <a:lnTo>
                    <a:pt x="150825" y="216801"/>
                  </a:lnTo>
                  <a:lnTo>
                    <a:pt x="150825" y="207378"/>
                  </a:lnTo>
                  <a:lnTo>
                    <a:pt x="141389" y="207378"/>
                  </a:lnTo>
                  <a:lnTo>
                    <a:pt x="141389" y="216801"/>
                  </a:lnTo>
                  <a:lnTo>
                    <a:pt x="141389" y="282790"/>
                  </a:lnTo>
                  <a:lnTo>
                    <a:pt x="122542" y="282790"/>
                  </a:lnTo>
                  <a:lnTo>
                    <a:pt x="122542" y="216801"/>
                  </a:lnTo>
                  <a:lnTo>
                    <a:pt x="141389" y="216801"/>
                  </a:lnTo>
                  <a:lnTo>
                    <a:pt x="141389" y="207378"/>
                  </a:lnTo>
                  <a:lnTo>
                    <a:pt x="113118" y="207378"/>
                  </a:lnTo>
                  <a:lnTo>
                    <a:pt x="113118" y="282790"/>
                  </a:lnTo>
                  <a:lnTo>
                    <a:pt x="98856" y="282790"/>
                  </a:lnTo>
                  <a:lnTo>
                    <a:pt x="101841" y="278841"/>
                  </a:lnTo>
                  <a:lnTo>
                    <a:pt x="103682" y="273977"/>
                  </a:lnTo>
                  <a:lnTo>
                    <a:pt x="103682" y="188531"/>
                  </a:lnTo>
                  <a:lnTo>
                    <a:pt x="103682" y="188226"/>
                  </a:lnTo>
                  <a:lnTo>
                    <a:pt x="101041" y="183832"/>
                  </a:lnTo>
                  <a:lnTo>
                    <a:pt x="97091" y="181317"/>
                  </a:lnTo>
                  <a:lnTo>
                    <a:pt x="98259" y="179260"/>
                  </a:lnTo>
                  <a:lnTo>
                    <a:pt x="98298" y="179108"/>
                  </a:lnTo>
                  <a:lnTo>
                    <a:pt x="98945" y="176987"/>
                  </a:lnTo>
                  <a:lnTo>
                    <a:pt x="98971" y="159651"/>
                  </a:lnTo>
                  <a:lnTo>
                    <a:pt x="98971" y="157911"/>
                  </a:lnTo>
                  <a:lnTo>
                    <a:pt x="107530" y="155333"/>
                  </a:lnTo>
                  <a:lnTo>
                    <a:pt x="115658" y="151853"/>
                  </a:lnTo>
                  <a:lnTo>
                    <a:pt x="117500" y="150825"/>
                  </a:lnTo>
                  <a:lnTo>
                    <a:pt x="123304" y="147535"/>
                  </a:lnTo>
                  <a:lnTo>
                    <a:pt x="130390" y="142430"/>
                  </a:lnTo>
                  <a:lnTo>
                    <a:pt x="155422" y="169964"/>
                  </a:lnTo>
                  <a:lnTo>
                    <a:pt x="152565" y="173863"/>
                  </a:lnTo>
                  <a:lnTo>
                    <a:pt x="151422" y="176987"/>
                  </a:lnTo>
                  <a:lnTo>
                    <a:pt x="150825" y="178714"/>
                  </a:lnTo>
                  <a:lnTo>
                    <a:pt x="150825" y="183832"/>
                  </a:lnTo>
                  <a:lnTo>
                    <a:pt x="152679" y="192976"/>
                  </a:lnTo>
                  <a:lnTo>
                    <a:pt x="157734" y="200469"/>
                  </a:lnTo>
                  <a:lnTo>
                    <a:pt x="165214" y="205524"/>
                  </a:lnTo>
                  <a:lnTo>
                    <a:pt x="174383" y="207378"/>
                  </a:lnTo>
                  <a:lnTo>
                    <a:pt x="183540" y="205524"/>
                  </a:lnTo>
                  <a:lnTo>
                    <a:pt x="191033" y="200469"/>
                  </a:lnTo>
                  <a:lnTo>
                    <a:pt x="192735" y="197954"/>
                  </a:lnTo>
                  <a:lnTo>
                    <a:pt x="196100" y="192976"/>
                  </a:lnTo>
                  <a:lnTo>
                    <a:pt x="197954" y="183832"/>
                  </a:lnTo>
                  <a:lnTo>
                    <a:pt x="197954" y="178714"/>
                  </a:lnTo>
                  <a:lnTo>
                    <a:pt x="196278" y="174015"/>
                  </a:lnTo>
                  <a:lnTo>
                    <a:pt x="193509" y="170154"/>
                  </a:lnTo>
                  <a:lnTo>
                    <a:pt x="193954" y="169672"/>
                  </a:lnTo>
                  <a:lnTo>
                    <a:pt x="199453" y="163753"/>
                  </a:lnTo>
                  <a:lnTo>
                    <a:pt x="222707" y="138696"/>
                  </a:lnTo>
                  <a:lnTo>
                    <a:pt x="225031" y="140385"/>
                  </a:lnTo>
                  <a:lnTo>
                    <a:pt x="227863" y="141401"/>
                  </a:lnTo>
                  <a:lnTo>
                    <a:pt x="248158" y="141401"/>
                  </a:lnTo>
                  <a:lnTo>
                    <a:pt x="250863" y="138696"/>
                  </a:lnTo>
                  <a:lnTo>
                    <a:pt x="254508" y="135051"/>
                  </a:lnTo>
                  <a:lnTo>
                    <a:pt x="254508" y="131978"/>
                  </a:lnTo>
                  <a:lnTo>
                    <a:pt x="254508" y="122542"/>
                  </a:lnTo>
                  <a:lnTo>
                    <a:pt x="254508" y="113118"/>
                  </a:lnTo>
                  <a:lnTo>
                    <a:pt x="254508" y="111010"/>
                  </a:lnTo>
                  <a:lnTo>
                    <a:pt x="256044" y="108000"/>
                  </a:lnTo>
                  <a:lnTo>
                    <a:pt x="278079" y="70700"/>
                  </a:lnTo>
                  <a:lnTo>
                    <a:pt x="277342" y="63766"/>
                  </a:lnTo>
                  <a:lnTo>
                    <a:pt x="277241" y="62903"/>
                  </a:lnTo>
                  <a:lnTo>
                    <a:pt x="277126" y="61798"/>
                  </a:lnTo>
                  <a:lnTo>
                    <a:pt x="274370" y="53365"/>
                  </a:lnTo>
                  <a:lnTo>
                    <a:pt x="269913" y="45694"/>
                  </a:lnTo>
                  <a:lnTo>
                    <a:pt x="268643" y="44297"/>
                  </a:lnTo>
                  <a:lnTo>
                    <a:pt x="268643" y="70700"/>
                  </a:lnTo>
                  <a:lnTo>
                    <a:pt x="267601" y="78930"/>
                  </a:lnTo>
                  <a:lnTo>
                    <a:pt x="264617" y="86499"/>
                  </a:lnTo>
                  <a:lnTo>
                    <a:pt x="259854" y="93116"/>
                  </a:lnTo>
                  <a:lnTo>
                    <a:pt x="253314" y="98539"/>
                  </a:lnTo>
                  <a:lnTo>
                    <a:pt x="248488" y="101650"/>
                  </a:lnTo>
                  <a:lnTo>
                    <a:pt x="245452" y="107086"/>
                  </a:lnTo>
                  <a:lnTo>
                    <a:pt x="245249" y="111010"/>
                  </a:lnTo>
                  <a:lnTo>
                    <a:pt x="245148" y="113118"/>
                  </a:lnTo>
                  <a:lnTo>
                    <a:pt x="245084" y="122542"/>
                  </a:lnTo>
                  <a:lnTo>
                    <a:pt x="244983" y="129946"/>
                  </a:lnTo>
                  <a:lnTo>
                    <a:pt x="242963" y="131978"/>
                  </a:lnTo>
                  <a:lnTo>
                    <a:pt x="228346" y="131978"/>
                  </a:lnTo>
                  <a:lnTo>
                    <a:pt x="226326" y="129946"/>
                  </a:lnTo>
                  <a:lnTo>
                    <a:pt x="226225" y="122542"/>
                  </a:lnTo>
                  <a:lnTo>
                    <a:pt x="245084" y="122542"/>
                  </a:lnTo>
                  <a:lnTo>
                    <a:pt x="245084" y="113118"/>
                  </a:lnTo>
                  <a:lnTo>
                    <a:pt x="240372" y="113118"/>
                  </a:lnTo>
                  <a:lnTo>
                    <a:pt x="240372" y="83972"/>
                  </a:lnTo>
                  <a:lnTo>
                    <a:pt x="245846" y="82029"/>
                  </a:lnTo>
                  <a:lnTo>
                    <a:pt x="249796" y="76835"/>
                  </a:lnTo>
                  <a:lnTo>
                    <a:pt x="249796" y="75412"/>
                  </a:lnTo>
                  <a:lnTo>
                    <a:pt x="249796" y="65989"/>
                  </a:lnTo>
                  <a:lnTo>
                    <a:pt x="249796" y="62903"/>
                  </a:lnTo>
                  <a:lnTo>
                    <a:pt x="243446" y="56565"/>
                  </a:lnTo>
                  <a:lnTo>
                    <a:pt x="240372" y="56565"/>
                  </a:lnTo>
                  <a:lnTo>
                    <a:pt x="240372" y="68110"/>
                  </a:lnTo>
                  <a:lnTo>
                    <a:pt x="240372" y="73304"/>
                  </a:lnTo>
                  <a:lnTo>
                    <a:pt x="238252" y="75412"/>
                  </a:lnTo>
                  <a:lnTo>
                    <a:pt x="233057" y="75412"/>
                  </a:lnTo>
                  <a:lnTo>
                    <a:pt x="230936" y="73304"/>
                  </a:lnTo>
                  <a:lnTo>
                    <a:pt x="230936" y="68110"/>
                  </a:lnTo>
                  <a:lnTo>
                    <a:pt x="233057" y="65989"/>
                  </a:lnTo>
                  <a:lnTo>
                    <a:pt x="238252" y="65989"/>
                  </a:lnTo>
                  <a:lnTo>
                    <a:pt x="240372" y="68110"/>
                  </a:lnTo>
                  <a:lnTo>
                    <a:pt x="240372" y="56565"/>
                  </a:lnTo>
                  <a:lnTo>
                    <a:pt x="227863" y="56565"/>
                  </a:lnTo>
                  <a:lnTo>
                    <a:pt x="221513" y="62903"/>
                  </a:lnTo>
                  <a:lnTo>
                    <a:pt x="221513" y="76835"/>
                  </a:lnTo>
                  <a:lnTo>
                    <a:pt x="225475" y="82029"/>
                  </a:lnTo>
                  <a:lnTo>
                    <a:pt x="230936" y="83972"/>
                  </a:lnTo>
                  <a:lnTo>
                    <a:pt x="230936" y="113118"/>
                  </a:lnTo>
                  <a:lnTo>
                    <a:pt x="226161" y="113118"/>
                  </a:lnTo>
                  <a:lnTo>
                    <a:pt x="225856" y="108000"/>
                  </a:lnTo>
                  <a:lnTo>
                    <a:pt x="225806" y="107086"/>
                  </a:lnTo>
                  <a:lnTo>
                    <a:pt x="225475" y="106438"/>
                  </a:lnTo>
                  <a:lnTo>
                    <a:pt x="222821" y="101650"/>
                  </a:lnTo>
                  <a:lnTo>
                    <a:pt x="217982" y="98539"/>
                  </a:lnTo>
                  <a:lnTo>
                    <a:pt x="210756" y="92354"/>
                  </a:lnTo>
                  <a:lnTo>
                    <a:pt x="205740" y="84645"/>
                  </a:lnTo>
                  <a:lnTo>
                    <a:pt x="203060" y="75819"/>
                  </a:lnTo>
                  <a:lnTo>
                    <a:pt x="203047" y="65989"/>
                  </a:lnTo>
                  <a:lnTo>
                    <a:pt x="206159" y="55905"/>
                  </a:lnTo>
                  <a:lnTo>
                    <a:pt x="212521" y="47218"/>
                  </a:lnTo>
                  <a:lnTo>
                    <a:pt x="221297" y="40995"/>
                  </a:lnTo>
                  <a:lnTo>
                    <a:pt x="231787" y="37922"/>
                  </a:lnTo>
                  <a:lnTo>
                    <a:pt x="233095" y="37782"/>
                  </a:lnTo>
                  <a:lnTo>
                    <a:pt x="244030" y="37782"/>
                  </a:lnTo>
                  <a:lnTo>
                    <a:pt x="268643" y="70700"/>
                  </a:lnTo>
                  <a:lnTo>
                    <a:pt x="268643" y="44297"/>
                  </a:lnTo>
                  <a:lnTo>
                    <a:pt x="263906" y="39052"/>
                  </a:lnTo>
                  <a:lnTo>
                    <a:pt x="262128" y="37782"/>
                  </a:lnTo>
                  <a:lnTo>
                    <a:pt x="256628" y="33832"/>
                  </a:lnTo>
                  <a:lnTo>
                    <a:pt x="248475" y="30276"/>
                  </a:lnTo>
                  <a:lnTo>
                    <a:pt x="240080" y="28562"/>
                  </a:lnTo>
                  <a:lnTo>
                    <a:pt x="230733" y="28562"/>
                  </a:lnTo>
                  <a:lnTo>
                    <a:pt x="197726" y="51701"/>
                  </a:lnTo>
                  <a:lnTo>
                    <a:pt x="193586" y="65151"/>
                  </a:lnTo>
                  <a:lnTo>
                    <a:pt x="193624" y="68110"/>
                  </a:lnTo>
                  <a:lnTo>
                    <a:pt x="193738" y="77317"/>
                  </a:lnTo>
                  <a:lnTo>
                    <a:pt x="197180" y="88646"/>
                  </a:lnTo>
                  <a:lnTo>
                    <a:pt x="203631" y="98539"/>
                  </a:lnTo>
                  <a:lnTo>
                    <a:pt x="212839" y="106438"/>
                  </a:lnTo>
                  <a:lnTo>
                    <a:pt x="215290" y="108000"/>
                  </a:lnTo>
                  <a:lnTo>
                    <a:pt x="216801" y="111010"/>
                  </a:lnTo>
                  <a:lnTo>
                    <a:pt x="216801" y="128447"/>
                  </a:lnTo>
                  <a:lnTo>
                    <a:pt x="216992" y="129590"/>
                  </a:lnTo>
                  <a:lnTo>
                    <a:pt x="217271" y="130695"/>
                  </a:lnTo>
                  <a:lnTo>
                    <a:pt x="188518" y="161671"/>
                  </a:lnTo>
                  <a:lnTo>
                    <a:pt x="188518" y="176022"/>
                  </a:lnTo>
                  <a:lnTo>
                    <a:pt x="188518" y="191617"/>
                  </a:lnTo>
                  <a:lnTo>
                    <a:pt x="182181" y="197954"/>
                  </a:lnTo>
                  <a:lnTo>
                    <a:pt x="166585" y="197954"/>
                  </a:lnTo>
                  <a:lnTo>
                    <a:pt x="160248" y="191617"/>
                  </a:lnTo>
                  <a:lnTo>
                    <a:pt x="160248" y="176022"/>
                  </a:lnTo>
                  <a:lnTo>
                    <a:pt x="166585" y="169672"/>
                  </a:lnTo>
                  <a:lnTo>
                    <a:pt x="182181" y="169672"/>
                  </a:lnTo>
                  <a:lnTo>
                    <a:pt x="188518" y="176022"/>
                  </a:lnTo>
                  <a:lnTo>
                    <a:pt x="188518" y="161671"/>
                  </a:lnTo>
                  <a:lnTo>
                    <a:pt x="186575" y="163753"/>
                  </a:lnTo>
                  <a:lnTo>
                    <a:pt x="183007" y="161569"/>
                  </a:lnTo>
                  <a:lnTo>
                    <a:pt x="178866" y="160248"/>
                  </a:lnTo>
                  <a:lnTo>
                    <a:pt x="170002" y="160248"/>
                  </a:lnTo>
                  <a:lnTo>
                    <a:pt x="165874" y="161569"/>
                  </a:lnTo>
                  <a:lnTo>
                    <a:pt x="162394" y="163652"/>
                  </a:lnTo>
                  <a:lnTo>
                    <a:pt x="143116" y="142430"/>
                  </a:lnTo>
                  <a:lnTo>
                    <a:pt x="137363" y="136093"/>
                  </a:lnTo>
                  <a:lnTo>
                    <a:pt x="146900" y="124307"/>
                  </a:lnTo>
                  <a:lnTo>
                    <a:pt x="154012" y="111010"/>
                  </a:lnTo>
                  <a:lnTo>
                    <a:pt x="154978" y="108000"/>
                  </a:lnTo>
                  <a:lnTo>
                    <a:pt x="158661" y="96012"/>
                  </a:lnTo>
                  <a:lnTo>
                    <a:pt x="160058" y="82029"/>
                  </a:lnTo>
                  <a:lnTo>
                    <a:pt x="160134" y="81280"/>
                  </a:lnTo>
                  <a:lnTo>
                    <a:pt x="160248" y="80124"/>
                  </a:lnTo>
                  <a:lnTo>
                    <a:pt x="153936" y="48971"/>
                  </a:lnTo>
                  <a:lnTo>
                    <a:pt x="150825" y="44361"/>
                  </a:lnTo>
                  <a:lnTo>
                    <a:pt x="150825" y="80124"/>
                  </a:lnTo>
                  <a:lnTo>
                    <a:pt x="145364" y="107086"/>
                  </a:lnTo>
                  <a:lnTo>
                    <a:pt x="107607" y="145249"/>
                  </a:lnTo>
                  <a:lnTo>
                    <a:pt x="94259" y="147967"/>
                  </a:lnTo>
                  <a:lnTo>
                    <a:pt x="94259" y="190639"/>
                  </a:lnTo>
                  <a:lnTo>
                    <a:pt x="94259" y="276453"/>
                  </a:lnTo>
                  <a:lnTo>
                    <a:pt x="87922" y="282790"/>
                  </a:lnTo>
                  <a:lnTo>
                    <a:pt x="72326" y="282790"/>
                  </a:lnTo>
                  <a:lnTo>
                    <a:pt x="65989" y="276453"/>
                  </a:lnTo>
                  <a:lnTo>
                    <a:pt x="65989" y="190639"/>
                  </a:lnTo>
                  <a:lnTo>
                    <a:pt x="68097" y="188531"/>
                  </a:lnTo>
                  <a:lnTo>
                    <a:pt x="92151" y="188531"/>
                  </a:lnTo>
                  <a:lnTo>
                    <a:pt x="94259" y="190639"/>
                  </a:lnTo>
                  <a:lnTo>
                    <a:pt x="94259" y="147967"/>
                  </a:lnTo>
                  <a:lnTo>
                    <a:pt x="89547" y="148920"/>
                  </a:lnTo>
                  <a:lnTo>
                    <a:pt x="89547" y="159651"/>
                  </a:lnTo>
                  <a:lnTo>
                    <a:pt x="89547" y="176987"/>
                  </a:lnTo>
                  <a:lnTo>
                    <a:pt x="87439" y="179108"/>
                  </a:lnTo>
                  <a:lnTo>
                    <a:pt x="72809" y="179108"/>
                  </a:lnTo>
                  <a:lnTo>
                    <a:pt x="70700" y="176987"/>
                  </a:lnTo>
                  <a:lnTo>
                    <a:pt x="70700" y="159651"/>
                  </a:lnTo>
                  <a:lnTo>
                    <a:pt x="73799" y="160007"/>
                  </a:lnTo>
                  <a:lnTo>
                    <a:pt x="76923" y="160248"/>
                  </a:lnTo>
                  <a:lnTo>
                    <a:pt x="83324" y="160248"/>
                  </a:lnTo>
                  <a:lnTo>
                    <a:pt x="86448" y="160007"/>
                  </a:lnTo>
                  <a:lnTo>
                    <a:pt x="89547" y="159651"/>
                  </a:lnTo>
                  <a:lnTo>
                    <a:pt x="89547" y="148920"/>
                  </a:lnTo>
                  <a:lnTo>
                    <a:pt x="80124" y="150825"/>
                  </a:lnTo>
                  <a:lnTo>
                    <a:pt x="52628" y="145249"/>
                  </a:lnTo>
                  <a:lnTo>
                    <a:pt x="30149" y="130086"/>
                  </a:lnTo>
                  <a:lnTo>
                    <a:pt x="14986" y="107619"/>
                  </a:lnTo>
                  <a:lnTo>
                    <a:pt x="9423" y="80124"/>
                  </a:lnTo>
                  <a:lnTo>
                    <a:pt x="14986" y="52628"/>
                  </a:lnTo>
                  <a:lnTo>
                    <a:pt x="30073" y="30276"/>
                  </a:lnTo>
                  <a:lnTo>
                    <a:pt x="32524" y="28562"/>
                  </a:lnTo>
                  <a:lnTo>
                    <a:pt x="52628" y="14998"/>
                  </a:lnTo>
                  <a:lnTo>
                    <a:pt x="80124" y="9436"/>
                  </a:lnTo>
                  <a:lnTo>
                    <a:pt x="107607" y="14998"/>
                  </a:lnTo>
                  <a:lnTo>
                    <a:pt x="127711" y="28562"/>
                  </a:lnTo>
                  <a:lnTo>
                    <a:pt x="130175" y="30276"/>
                  </a:lnTo>
                  <a:lnTo>
                    <a:pt x="145262" y="52628"/>
                  </a:lnTo>
                  <a:lnTo>
                    <a:pt x="150825" y="80124"/>
                  </a:lnTo>
                  <a:lnTo>
                    <a:pt x="150825" y="44361"/>
                  </a:lnTo>
                  <a:lnTo>
                    <a:pt x="136753" y="23495"/>
                  </a:lnTo>
                  <a:lnTo>
                    <a:pt x="115912" y="9436"/>
                  </a:lnTo>
                  <a:lnTo>
                    <a:pt x="111277" y="6299"/>
                  </a:lnTo>
                  <a:lnTo>
                    <a:pt x="80124" y="0"/>
                  </a:lnTo>
                  <a:lnTo>
                    <a:pt x="48958" y="6299"/>
                  </a:lnTo>
                  <a:lnTo>
                    <a:pt x="23495" y="23495"/>
                  </a:lnTo>
                  <a:lnTo>
                    <a:pt x="6299" y="48971"/>
                  </a:lnTo>
                  <a:lnTo>
                    <a:pt x="0" y="80124"/>
                  </a:lnTo>
                  <a:lnTo>
                    <a:pt x="4546" y="106438"/>
                  </a:lnTo>
                  <a:lnTo>
                    <a:pt x="34442" y="145249"/>
                  </a:lnTo>
                  <a:lnTo>
                    <a:pt x="61264" y="157911"/>
                  </a:lnTo>
                  <a:lnTo>
                    <a:pt x="61277" y="176987"/>
                  </a:lnTo>
                  <a:lnTo>
                    <a:pt x="61810" y="178714"/>
                  </a:lnTo>
                  <a:lnTo>
                    <a:pt x="61937" y="179108"/>
                  </a:lnTo>
                  <a:lnTo>
                    <a:pt x="61988" y="179260"/>
                  </a:lnTo>
                  <a:lnTo>
                    <a:pt x="63157" y="181317"/>
                  </a:lnTo>
                  <a:lnTo>
                    <a:pt x="59207" y="183832"/>
                  </a:lnTo>
                  <a:lnTo>
                    <a:pt x="56553" y="188226"/>
                  </a:lnTo>
                  <a:lnTo>
                    <a:pt x="56553" y="268655"/>
                  </a:lnTo>
                  <a:lnTo>
                    <a:pt x="58407" y="277812"/>
                  </a:lnTo>
                  <a:lnTo>
                    <a:pt x="63461" y="285305"/>
                  </a:lnTo>
                  <a:lnTo>
                    <a:pt x="70954" y="290360"/>
                  </a:lnTo>
                  <a:lnTo>
                    <a:pt x="80124" y="292214"/>
                  </a:lnTo>
                  <a:lnTo>
                    <a:pt x="292214" y="292214"/>
                  </a:lnTo>
                  <a:lnTo>
                    <a:pt x="292214" y="282790"/>
                  </a:lnTo>
                  <a:lnTo>
                    <a:pt x="292214" y="160248"/>
                  </a:lnTo>
                  <a:lnTo>
                    <a:pt x="292214" y="150825"/>
                  </a:lnTo>
                  <a:close/>
                </a:path>
              </a:pathLst>
            </a:custGeom>
            <a:solidFill>
              <a:srgbClr val="000000"/>
            </a:solidFill>
          </p:spPr>
          <p:txBody>
            <a:bodyPr wrap="square" lIns="0" tIns="0" rIns="0" bIns="0" rtlCol="0"/>
            <a:lstStyle/>
            <a:p>
              <a:endParaRPr/>
            </a:p>
          </p:txBody>
        </p:sp>
        <p:pic>
          <p:nvPicPr>
            <p:cNvPr id="19" name="object 19"/>
            <p:cNvPicPr/>
            <p:nvPr/>
          </p:nvPicPr>
          <p:blipFill>
            <a:blip r:embed="rId5" cstate="print"/>
            <a:stretch>
              <a:fillRect/>
            </a:stretch>
          </p:blipFill>
          <p:spPr>
            <a:xfrm>
              <a:off x="5642605" y="4353096"/>
              <a:ext cx="207072" cy="207091"/>
            </a:xfrm>
            <a:prstGeom prst="rect">
              <a:avLst/>
            </a:prstGeom>
          </p:spPr>
        </p:pic>
        <p:pic>
          <p:nvPicPr>
            <p:cNvPr id="20" name="object 20"/>
            <p:cNvPicPr/>
            <p:nvPr/>
          </p:nvPicPr>
          <p:blipFill>
            <a:blip r:embed="rId6" cstate="print"/>
            <a:stretch>
              <a:fillRect/>
            </a:stretch>
          </p:blipFill>
          <p:spPr>
            <a:xfrm>
              <a:off x="2725603" y="4395782"/>
              <a:ext cx="196192" cy="196465"/>
            </a:xfrm>
            <a:prstGeom prst="rect">
              <a:avLst/>
            </a:prstGeom>
          </p:spPr>
        </p:pic>
        <p:sp>
          <p:nvSpPr>
            <p:cNvPr id="21" name="object 21"/>
            <p:cNvSpPr/>
            <p:nvPr/>
          </p:nvSpPr>
          <p:spPr>
            <a:xfrm>
              <a:off x="1004630" y="6745252"/>
              <a:ext cx="5858510" cy="1002489"/>
            </a:xfrm>
            <a:custGeom>
              <a:avLst/>
              <a:gdLst/>
              <a:ahLst/>
              <a:cxnLst/>
              <a:rect l="l" t="t" r="r" b="b"/>
              <a:pathLst>
                <a:path w="5858509" h="1270000">
                  <a:moveTo>
                    <a:pt x="5786208" y="0"/>
                  </a:moveTo>
                  <a:lnTo>
                    <a:pt x="72009" y="0"/>
                  </a:lnTo>
                  <a:lnTo>
                    <a:pt x="43982" y="5659"/>
                  </a:lnTo>
                  <a:lnTo>
                    <a:pt x="21093" y="21093"/>
                  </a:lnTo>
                  <a:lnTo>
                    <a:pt x="5659" y="43982"/>
                  </a:lnTo>
                  <a:lnTo>
                    <a:pt x="0" y="72008"/>
                  </a:lnTo>
                  <a:lnTo>
                    <a:pt x="0" y="1198003"/>
                  </a:lnTo>
                  <a:lnTo>
                    <a:pt x="5659" y="1226028"/>
                  </a:lnTo>
                  <a:lnTo>
                    <a:pt x="21093" y="1248913"/>
                  </a:lnTo>
                  <a:lnTo>
                    <a:pt x="43982" y="1264342"/>
                  </a:lnTo>
                  <a:lnTo>
                    <a:pt x="72009" y="1269999"/>
                  </a:lnTo>
                  <a:lnTo>
                    <a:pt x="5786208" y="1269999"/>
                  </a:lnTo>
                  <a:lnTo>
                    <a:pt x="5814235" y="1264342"/>
                  </a:lnTo>
                  <a:lnTo>
                    <a:pt x="5837124" y="1248913"/>
                  </a:lnTo>
                  <a:lnTo>
                    <a:pt x="5852558" y="1226028"/>
                  </a:lnTo>
                  <a:lnTo>
                    <a:pt x="5858217" y="1198003"/>
                  </a:lnTo>
                  <a:lnTo>
                    <a:pt x="5858217" y="72008"/>
                  </a:lnTo>
                  <a:lnTo>
                    <a:pt x="5852558" y="43982"/>
                  </a:lnTo>
                  <a:lnTo>
                    <a:pt x="5837124" y="21093"/>
                  </a:lnTo>
                  <a:lnTo>
                    <a:pt x="5814235" y="5659"/>
                  </a:lnTo>
                  <a:lnTo>
                    <a:pt x="5786208" y="0"/>
                  </a:lnTo>
                  <a:close/>
                </a:path>
              </a:pathLst>
            </a:custGeom>
            <a:solidFill>
              <a:srgbClr val="F8F8F5"/>
            </a:solidFill>
          </p:spPr>
          <p:txBody>
            <a:bodyPr wrap="square" lIns="0" tIns="0" rIns="0" bIns="0" rtlCol="0"/>
            <a:lstStyle/>
            <a:p>
              <a:endParaRPr/>
            </a:p>
          </p:txBody>
        </p:sp>
        <p:sp>
          <p:nvSpPr>
            <p:cNvPr id="22" name="object 22"/>
            <p:cNvSpPr/>
            <p:nvPr/>
          </p:nvSpPr>
          <p:spPr>
            <a:xfrm>
              <a:off x="2333625" y="4479599"/>
              <a:ext cx="253365" cy="0"/>
            </a:xfrm>
            <a:custGeom>
              <a:avLst/>
              <a:gdLst/>
              <a:ahLst/>
              <a:cxnLst/>
              <a:rect l="l" t="t" r="r" b="b"/>
              <a:pathLst>
                <a:path w="253364">
                  <a:moveTo>
                    <a:pt x="0" y="0"/>
                  </a:moveTo>
                  <a:lnTo>
                    <a:pt x="252742" y="0"/>
                  </a:lnTo>
                </a:path>
              </a:pathLst>
            </a:custGeom>
            <a:ln w="6350">
              <a:solidFill>
                <a:srgbClr val="000000"/>
              </a:solidFill>
            </a:ln>
          </p:spPr>
          <p:txBody>
            <a:bodyPr wrap="square" lIns="0" tIns="0" rIns="0" bIns="0" rtlCol="0"/>
            <a:lstStyle/>
            <a:p>
              <a:endParaRPr/>
            </a:p>
          </p:txBody>
        </p:sp>
        <p:sp>
          <p:nvSpPr>
            <p:cNvPr id="23" name="object 23"/>
            <p:cNvSpPr/>
            <p:nvPr/>
          </p:nvSpPr>
          <p:spPr>
            <a:xfrm>
              <a:off x="2542587" y="4438642"/>
              <a:ext cx="44450" cy="81915"/>
            </a:xfrm>
            <a:custGeom>
              <a:avLst/>
              <a:gdLst/>
              <a:ahLst/>
              <a:cxnLst/>
              <a:rect l="l" t="t" r="r" b="b"/>
              <a:pathLst>
                <a:path w="44450" h="81914">
                  <a:moveTo>
                    <a:pt x="0" y="0"/>
                  </a:moveTo>
                  <a:lnTo>
                    <a:pt x="44030" y="40932"/>
                  </a:lnTo>
                  <a:lnTo>
                    <a:pt x="0" y="81876"/>
                  </a:lnTo>
                </a:path>
              </a:pathLst>
            </a:custGeom>
            <a:ln w="6350">
              <a:solidFill>
                <a:srgbClr val="000000"/>
              </a:solidFill>
            </a:ln>
          </p:spPr>
          <p:txBody>
            <a:bodyPr wrap="square" lIns="0" tIns="0" rIns="0" bIns="0" rtlCol="0"/>
            <a:lstStyle/>
            <a:p>
              <a:endParaRPr/>
            </a:p>
          </p:txBody>
        </p:sp>
        <p:sp>
          <p:nvSpPr>
            <p:cNvPr id="24" name="object 24"/>
            <p:cNvSpPr/>
            <p:nvPr/>
          </p:nvSpPr>
          <p:spPr>
            <a:xfrm>
              <a:off x="3804588" y="4479599"/>
              <a:ext cx="253365" cy="0"/>
            </a:xfrm>
            <a:custGeom>
              <a:avLst/>
              <a:gdLst/>
              <a:ahLst/>
              <a:cxnLst/>
              <a:rect l="l" t="t" r="r" b="b"/>
              <a:pathLst>
                <a:path w="253364">
                  <a:moveTo>
                    <a:pt x="0" y="0"/>
                  </a:moveTo>
                  <a:lnTo>
                    <a:pt x="252742" y="0"/>
                  </a:lnTo>
                </a:path>
              </a:pathLst>
            </a:custGeom>
            <a:ln w="6350">
              <a:solidFill>
                <a:srgbClr val="000000"/>
              </a:solidFill>
            </a:ln>
          </p:spPr>
          <p:txBody>
            <a:bodyPr wrap="square" lIns="0" tIns="0" rIns="0" bIns="0" rtlCol="0"/>
            <a:lstStyle/>
            <a:p>
              <a:endParaRPr/>
            </a:p>
          </p:txBody>
        </p:sp>
        <p:sp>
          <p:nvSpPr>
            <p:cNvPr id="25" name="object 25"/>
            <p:cNvSpPr/>
            <p:nvPr/>
          </p:nvSpPr>
          <p:spPr>
            <a:xfrm>
              <a:off x="4014025" y="4438642"/>
              <a:ext cx="44450" cy="81915"/>
            </a:xfrm>
            <a:custGeom>
              <a:avLst/>
              <a:gdLst/>
              <a:ahLst/>
              <a:cxnLst/>
              <a:rect l="l" t="t" r="r" b="b"/>
              <a:pathLst>
                <a:path w="44450" h="81914">
                  <a:moveTo>
                    <a:pt x="0" y="0"/>
                  </a:moveTo>
                  <a:lnTo>
                    <a:pt x="44030" y="40932"/>
                  </a:lnTo>
                  <a:lnTo>
                    <a:pt x="0" y="81876"/>
                  </a:lnTo>
                </a:path>
              </a:pathLst>
            </a:custGeom>
            <a:ln w="6350">
              <a:solidFill>
                <a:srgbClr val="000000"/>
              </a:solidFill>
            </a:ln>
          </p:spPr>
          <p:txBody>
            <a:bodyPr wrap="square" lIns="0" tIns="0" rIns="0" bIns="0" rtlCol="0"/>
            <a:lstStyle/>
            <a:p>
              <a:endParaRPr/>
            </a:p>
          </p:txBody>
        </p:sp>
        <p:sp>
          <p:nvSpPr>
            <p:cNvPr id="26" name="object 26"/>
            <p:cNvSpPr/>
            <p:nvPr/>
          </p:nvSpPr>
          <p:spPr>
            <a:xfrm>
              <a:off x="5281751" y="4479599"/>
              <a:ext cx="253365" cy="0"/>
            </a:xfrm>
            <a:custGeom>
              <a:avLst/>
              <a:gdLst/>
              <a:ahLst/>
              <a:cxnLst/>
              <a:rect l="l" t="t" r="r" b="b"/>
              <a:pathLst>
                <a:path w="253364">
                  <a:moveTo>
                    <a:pt x="0" y="0"/>
                  </a:moveTo>
                  <a:lnTo>
                    <a:pt x="252742" y="0"/>
                  </a:lnTo>
                </a:path>
              </a:pathLst>
            </a:custGeom>
            <a:ln w="6350">
              <a:solidFill>
                <a:srgbClr val="000000"/>
              </a:solidFill>
            </a:ln>
          </p:spPr>
          <p:txBody>
            <a:bodyPr wrap="square" lIns="0" tIns="0" rIns="0" bIns="0" rtlCol="0"/>
            <a:lstStyle/>
            <a:p>
              <a:endParaRPr/>
            </a:p>
          </p:txBody>
        </p:sp>
        <p:sp>
          <p:nvSpPr>
            <p:cNvPr id="27" name="object 27"/>
            <p:cNvSpPr/>
            <p:nvPr/>
          </p:nvSpPr>
          <p:spPr>
            <a:xfrm>
              <a:off x="5490454" y="4438642"/>
              <a:ext cx="44450" cy="81915"/>
            </a:xfrm>
            <a:custGeom>
              <a:avLst/>
              <a:gdLst/>
              <a:ahLst/>
              <a:cxnLst/>
              <a:rect l="l" t="t" r="r" b="b"/>
              <a:pathLst>
                <a:path w="44450" h="81914">
                  <a:moveTo>
                    <a:pt x="0" y="0"/>
                  </a:moveTo>
                  <a:lnTo>
                    <a:pt x="44030" y="40932"/>
                  </a:lnTo>
                  <a:lnTo>
                    <a:pt x="0" y="81876"/>
                  </a:lnTo>
                </a:path>
              </a:pathLst>
            </a:custGeom>
            <a:ln w="6350">
              <a:solidFill>
                <a:srgbClr val="000000"/>
              </a:solidFill>
            </a:ln>
          </p:spPr>
          <p:txBody>
            <a:bodyPr wrap="square" lIns="0" tIns="0" rIns="0" bIns="0" rtlCol="0"/>
            <a:lstStyle/>
            <a:p>
              <a:endParaRPr/>
            </a:p>
          </p:txBody>
        </p:sp>
        <p:sp>
          <p:nvSpPr>
            <p:cNvPr id="28" name="object 28"/>
            <p:cNvSpPr/>
            <p:nvPr/>
          </p:nvSpPr>
          <p:spPr>
            <a:xfrm>
              <a:off x="571500" y="4706834"/>
              <a:ext cx="303929" cy="1912714"/>
            </a:xfrm>
            <a:custGeom>
              <a:avLst/>
              <a:gdLst/>
              <a:ahLst/>
              <a:cxnLst/>
              <a:rect l="l" t="t" r="r" b="b"/>
              <a:pathLst>
                <a:path w="304800" h="2184400">
                  <a:moveTo>
                    <a:pt x="232816" y="0"/>
                  </a:moveTo>
                  <a:lnTo>
                    <a:pt x="72009" y="0"/>
                  </a:lnTo>
                  <a:lnTo>
                    <a:pt x="43982" y="5657"/>
                  </a:lnTo>
                  <a:lnTo>
                    <a:pt x="21093" y="21086"/>
                  </a:lnTo>
                  <a:lnTo>
                    <a:pt x="5659" y="43971"/>
                  </a:lnTo>
                  <a:lnTo>
                    <a:pt x="0" y="71996"/>
                  </a:lnTo>
                  <a:lnTo>
                    <a:pt x="0" y="2112378"/>
                  </a:lnTo>
                  <a:lnTo>
                    <a:pt x="5659" y="2140403"/>
                  </a:lnTo>
                  <a:lnTo>
                    <a:pt x="21093" y="2163287"/>
                  </a:lnTo>
                  <a:lnTo>
                    <a:pt x="43982" y="2178716"/>
                  </a:lnTo>
                  <a:lnTo>
                    <a:pt x="72009" y="2184374"/>
                  </a:lnTo>
                  <a:lnTo>
                    <a:pt x="232816" y="2184374"/>
                  </a:lnTo>
                  <a:lnTo>
                    <a:pt x="260839" y="2178716"/>
                  </a:lnTo>
                  <a:lnTo>
                    <a:pt x="283719" y="2163287"/>
                  </a:lnTo>
                  <a:lnTo>
                    <a:pt x="299144" y="2140403"/>
                  </a:lnTo>
                  <a:lnTo>
                    <a:pt x="304800" y="2112378"/>
                  </a:lnTo>
                  <a:lnTo>
                    <a:pt x="304800" y="71996"/>
                  </a:lnTo>
                  <a:lnTo>
                    <a:pt x="299144" y="43971"/>
                  </a:lnTo>
                  <a:lnTo>
                    <a:pt x="283719" y="21086"/>
                  </a:lnTo>
                  <a:lnTo>
                    <a:pt x="260839" y="5657"/>
                  </a:lnTo>
                  <a:lnTo>
                    <a:pt x="232816" y="0"/>
                  </a:lnTo>
                  <a:close/>
                </a:path>
              </a:pathLst>
            </a:custGeom>
            <a:solidFill>
              <a:srgbClr val="CADFD2"/>
            </a:solidFill>
          </p:spPr>
          <p:txBody>
            <a:bodyPr wrap="square" lIns="0" tIns="0" rIns="0" bIns="0" rtlCol="0"/>
            <a:lstStyle/>
            <a:p>
              <a:endParaRPr/>
            </a:p>
          </p:txBody>
        </p:sp>
        <p:sp>
          <p:nvSpPr>
            <p:cNvPr id="29" name="object 29"/>
            <p:cNvSpPr/>
            <p:nvPr/>
          </p:nvSpPr>
          <p:spPr>
            <a:xfrm>
              <a:off x="570883" y="6745915"/>
              <a:ext cx="304800" cy="996680"/>
            </a:xfrm>
            <a:custGeom>
              <a:avLst/>
              <a:gdLst/>
              <a:ahLst/>
              <a:cxnLst/>
              <a:rect l="l" t="t" r="r" b="b"/>
              <a:pathLst>
                <a:path w="304800" h="1270000">
                  <a:moveTo>
                    <a:pt x="232816" y="0"/>
                  </a:moveTo>
                  <a:lnTo>
                    <a:pt x="72009" y="0"/>
                  </a:lnTo>
                  <a:lnTo>
                    <a:pt x="43982" y="5659"/>
                  </a:lnTo>
                  <a:lnTo>
                    <a:pt x="21093" y="21093"/>
                  </a:lnTo>
                  <a:lnTo>
                    <a:pt x="5659" y="43982"/>
                  </a:lnTo>
                  <a:lnTo>
                    <a:pt x="0" y="72008"/>
                  </a:lnTo>
                  <a:lnTo>
                    <a:pt x="0" y="1198003"/>
                  </a:lnTo>
                  <a:lnTo>
                    <a:pt x="5659" y="1226028"/>
                  </a:lnTo>
                  <a:lnTo>
                    <a:pt x="21093" y="1248913"/>
                  </a:lnTo>
                  <a:lnTo>
                    <a:pt x="43982" y="1264342"/>
                  </a:lnTo>
                  <a:lnTo>
                    <a:pt x="72009" y="1269999"/>
                  </a:lnTo>
                  <a:lnTo>
                    <a:pt x="232816" y="1269999"/>
                  </a:lnTo>
                  <a:lnTo>
                    <a:pt x="260839" y="1264342"/>
                  </a:lnTo>
                  <a:lnTo>
                    <a:pt x="283719" y="1248913"/>
                  </a:lnTo>
                  <a:lnTo>
                    <a:pt x="299144" y="1226028"/>
                  </a:lnTo>
                  <a:lnTo>
                    <a:pt x="304800" y="1198003"/>
                  </a:lnTo>
                  <a:lnTo>
                    <a:pt x="304800" y="72008"/>
                  </a:lnTo>
                  <a:lnTo>
                    <a:pt x="299144" y="43982"/>
                  </a:lnTo>
                  <a:lnTo>
                    <a:pt x="283719" y="21093"/>
                  </a:lnTo>
                  <a:lnTo>
                    <a:pt x="260839" y="5659"/>
                  </a:lnTo>
                  <a:lnTo>
                    <a:pt x="232816" y="0"/>
                  </a:lnTo>
                  <a:close/>
                </a:path>
              </a:pathLst>
            </a:custGeom>
            <a:solidFill>
              <a:srgbClr val="E8E8DD"/>
            </a:solidFill>
          </p:spPr>
          <p:txBody>
            <a:bodyPr wrap="square" lIns="0" tIns="0" rIns="0" bIns="0" rtlCol="0"/>
            <a:lstStyle/>
            <a:p>
              <a:endParaRPr/>
            </a:p>
          </p:txBody>
        </p:sp>
      </p:grpSp>
      <p:sp>
        <p:nvSpPr>
          <p:cNvPr id="30" name="object 30"/>
          <p:cNvSpPr txBox="1"/>
          <p:nvPr/>
        </p:nvSpPr>
        <p:spPr>
          <a:xfrm>
            <a:off x="4467029" y="4405586"/>
            <a:ext cx="721995" cy="280035"/>
          </a:xfrm>
          <a:prstGeom prst="rect">
            <a:avLst/>
          </a:prstGeom>
        </p:spPr>
        <p:txBody>
          <a:bodyPr vert="horz" wrap="square" lIns="0" tIns="12700" rIns="0" bIns="0" rtlCol="0">
            <a:spAutoFit/>
          </a:bodyPr>
          <a:lstStyle/>
          <a:p>
            <a:pPr marL="26034" marR="5080" indent="-13970">
              <a:lnSpc>
                <a:spcPct val="119100"/>
              </a:lnSpc>
              <a:spcBef>
                <a:spcPts val="100"/>
              </a:spcBef>
            </a:pPr>
            <a:r>
              <a:rPr sz="700" spc="-30" dirty="0">
                <a:latin typeface="Arial Black"/>
                <a:cs typeface="Arial Black"/>
              </a:rPr>
              <a:t>MANAGEMENT </a:t>
            </a:r>
            <a:r>
              <a:rPr sz="700" spc="-50" dirty="0">
                <a:latin typeface="Arial Black"/>
                <a:cs typeface="Arial Black"/>
              </a:rPr>
              <a:t>&amp;</a:t>
            </a:r>
            <a:r>
              <a:rPr sz="700" spc="-70" dirty="0">
                <a:latin typeface="Arial Black"/>
                <a:cs typeface="Arial Black"/>
              </a:rPr>
              <a:t> </a:t>
            </a:r>
            <a:r>
              <a:rPr sz="700" spc="-30" dirty="0">
                <a:latin typeface="Arial Black"/>
                <a:cs typeface="Arial Black"/>
              </a:rPr>
              <a:t>MARKETING</a:t>
            </a:r>
            <a:endParaRPr sz="700" dirty="0">
              <a:latin typeface="Arial Black"/>
              <a:cs typeface="Arial Black"/>
            </a:endParaRPr>
          </a:p>
        </p:txBody>
      </p:sp>
      <p:sp>
        <p:nvSpPr>
          <p:cNvPr id="31" name="object 31"/>
          <p:cNvSpPr txBox="1"/>
          <p:nvPr/>
        </p:nvSpPr>
        <p:spPr>
          <a:xfrm>
            <a:off x="5924537" y="4380186"/>
            <a:ext cx="643255" cy="280035"/>
          </a:xfrm>
          <a:prstGeom prst="rect">
            <a:avLst/>
          </a:prstGeom>
        </p:spPr>
        <p:txBody>
          <a:bodyPr vert="horz" wrap="square" lIns="0" tIns="12700" rIns="0" bIns="0" rtlCol="0">
            <a:spAutoFit/>
          </a:bodyPr>
          <a:lstStyle/>
          <a:p>
            <a:pPr marL="12700" marR="5080" indent="19050">
              <a:lnSpc>
                <a:spcPct val="119100"/>
              </a:lnSpc>
              <a:spcBef>
                <a:spcPts val="100"/>
              </a:spcBef>
            </a:pPr>
            <a:r>
              <a:rPr sz="700" spc="-35" dirty="0">
                <a:latin typeface="Arial Black"/>
                <a:cs typeface="Arial Black"/>
              </a:rPr>
              <a:t>CUSTOMERS </a:t>
            </a:r>
            <a:r>
              <a:rPr sz="700" spc="-50" dirty="0">
                <a:latin typeface="Arial Black"/>
                <a:cs typeface="Arial Black"/>
              </a:rPr>
              <a:t>&amp;</a:t>
            </a:r>
            <a:r>
              <a:rPr sz="700" spc="-55" dirty="0">
                <a:latin typeface="Arial Black"/>
                <a:cs typeface="Arial Black"/>
              </a:rPr>
              <a:t> </a:t>
            </a:r>
            <a:r>
              <a:rPr sz="700" spc="-50" dirty="0">
                <a:latin typeface="Arial Black"/>
                <a:cs typeface="Arial Black"/>
              </a:rPr>
              <a:t>END-</a:t>
            </a:r>
            <a:r>
              <a:rPr sz="700" spc="-55" dirty="0">
                <a:latin typeface="Arial Black"/>
                <a:cs typeface="Arial Black"/>
              </a:rPr>
              <a:t>USERS</a:t>
            </a:r>
            <a:endParaRPr sz="700" dirty="0">
              <a:latin typeface="Arial Black"/>
              <a:cs typeface="Arial Black"/>
            </a:endParaRPr>
          </a:p>
        </p:txBody>
      </p:sp>
      <p:sp>
        <p:nvSpPr>
          <p:cNvPr id="32" name="object 32"/>
          <p:cNvSpPr txBox="1"/>
          <p:nvPr/>
        </p:nvSpPr>
        <p:spPr>
          <a:xfrm>
            <a:off x="3038758" y="4476744"/>
            <a:ext cx="641350" cy="132080"/>
          </a:xfrm>
          <a:prstGeom prst="rect">
            <a:avLst/>
          </a:prstGeom>
        </p:spPr>
        <p:txBody>
          <a:bodyPr vert="horz" wrap="square" lIns="0" tIns="12700" rIns="0" bIns="0" rtlCol="0">
            <a:spAutoFit/>
          </a:bodyPr>
          <a:lstStyle/>
          <a:p>
            <a:pPr marL="12700">
              <a:lnSpc>
                <a:spcPct val="100000"/>
              </a:lnSpc>
              <a:spcBef>
                <a:spcPts val="100"/>
              </a:spcBef>
            </a:pPr>
            <a:r>
              <a:rPr sz="700" spc="-45" dirty="0">
                <a:latin typeface="Arial Black"/>
                <a:cs typeface="Arial Black"/>
              </a:rPr>
              <a:t>PRODUCTION</a:t>
            </a:r>
            <a:endParaRPr sz="700" dirty="0">
              <a:latin typeface="Arial Black"/>
              <a:cs typeface="Arial Black"/>
            </a:endParaRPr>
          </a:p>
        </p:txBody>
      </p:sp>
      <p:sp>
        <p:nvSpPr>
          <p:cNvPr id="33" name="object 33"/>
          <p:cNvSpPr txBox="1"/>
          <p:nvPr/>
        </p:nvSpPr>
        <p:spPr>
          <a:xfrm>
            <a:off x="6107751" y="3622010"/>
            <a:ext cx="608965" cy="407034"/>
          </a:xfrm>
          <a:prstGeom prst="rect">
            <a:avLst/>
          </a:prstGeom>
        </p:spPr>
        <p:txBody>
          <a:bodyPr vert="horz" wrap="square" lIns="0" tIns="48260" rIns="0" bIns="0" rtlCol="0">
            <a:spAutoFit/>
          </a:bodyPr>
          <a:lstStyle/>
          <a:p>
            <a:pPr marL="117475" indent="-104775">
              <a:lnSpc>
                <a:spcPct val="100000"/>
              </a:lnSpc>
              <a:spcBef>
                <a:spcPts val="380"/>
              </a:spcBef>
              <a:buClr>
                <a:srgbClr val="0C644C"/>
              </a:buClr>
              <a:buChar char="●"/>
              <a:tabLst>
                <a:tab pos="117475" algn="l"/>
              </a:tabLst>
            </a:pPr>
            <a:r>
              <a:rPr sz="600" spc="-10" dirty="0">
                <a:latin typeface="Arial"/>
                <a:cs typeface="Arial"/>
              </a:rPr>
              <a:t>Environmental</a:t>
            </a:r>
            <a:endParaRPr sz="600" dirty="0">
              <a:latin typeface="Arial"/>
              <a:cs typeface="Arial"/>
            </a:endParaRPr>
          </a:p>
          <a:p>
            <a:pPr marL="116205" indent="-103505">
              <a:lnSpc>
                <a:spcPct val="100000"/>
              </a:lnSpc>
              <a:spcBef>
                <a:spcPts val="280"/>
              </a:spcBef>
              <a:buClr>
                <a:srgbClr val="90DEBD"/>
              </a:buClr>
              <a:buChar char="●"/>
              <a:tabLst>
                <a:tab pos="116205" algn="l"/>
              </a:tabLst>
            </a:pPr>
            <a:r>
              <a:rPr sz="600" spc="-10" dirty="0">
                <a:latin typeface="Arial"/>
                <a:cs typeface="Arial"/>
              </a:rPr>
              <a:t>Social</a:t>
            </a:r>
            <a:endParaRPr sz="600" dirty="0">
              <a:latin typeface="Arial"/>
              <a:cs typeface="Arial"/>
            </a:endParaRPr>
          </a:p>
          <a:p>
            <a:pPr marL="113664" indent="-100965">
              <a:lnSpc>
                <a:spcPct val="100000"/>
              </a:lnSpc>
              <a:spcBef>
                <a:spcPts val="280"/>
              </a:spcBef>
              <a:buClr>
                <a:schemeClr val="accent6"/>
              </a:buClr>
              <a:buChar char="●"/>
              <a:tabLst>
                <a:tab pos="113664" algn="l"/>
              </a:tabLst>
            </a:pPr>
            <a:r>
              <a:rPr sz="600" spc="-10" dirty="0">
                <a:latin typeface="Arial"/>
                <a:cs typeface="Arial"/>
              </a:rPr>
              <a:t>Governance</a:t>
            </a:r>
            <a:endParaRPr sz="600" dirty="0">
              <a:latin typeface="Arial"/>
              <a:cs typeface="Arial"/>
            </a:endParaRPr>
          </a:p>
        </p:txBody>
      </p:sp>
      <p:sp>
        <p:nvSpPr>
          <p:cNvPr id="34" name="object 34"/>
          <p:cNvSpPr txBox="1"/>
          <p:nvPr/>
        </p:nvSpPr>
        <p:spPr>
          <a:xfrm>
            <a:off x="4536412" y="9028386"/>
            <a:ext cx="2195830" cy="622935"/>
          </a:xfrm>
          <a:prstGeom prst="rect">
            <a:avLst/>
          </a:prstGeom>
        </p:spPr>
        <p:txBody>
          <a:bodyPr vert="horz" wrap="square" lIns="0" tIns="33020" rIns="0" bIns="0" rtlCol="0">
            <a:spAutoFit/>
          </a:bodyPr>
          <a:lstStyle/>
          <a:p>
            <a:pPr marL="12700">
              <a:lnSpc>
                <a:spcPct val="100000"/>
              </a:lnSpc>
              <a:spcBef>
                <a:spcPts val="260"/>
              </a:spcBef>
            </a:pPr>
            <a:r>
              <a:rPr sz="700" spc="-10" dirty="0">
                <a:solidFill>
                  <a:srgbClr val="FFFFFF"/>
                </a:solidFill>
                <a:latin typeface="Arial Black"/>
                <a:cs typeface="Arial Black"/>
              </a:rPr>
              <a:t>CUSTOMERS</a:t>
            </a:r>
            <a:endParaRPr sz="700" dirty="0">
              <a:latin typeface="Arial Black"/>
              <a:cs typeface="Arial Black"/>
            </a:endParaRPr>
          </a:p>
          <a:p>
            <a:pPr marL="12700" marR="5080">
              <a:lnSpc>
                <a:spcPct val="107200"/>
              </a:lnSpc>
              <a:spcBef>
                <a:spcPts val="100"/>
              </a:spcBef>
            </a:pPr>
            <a:r>
              <a:rPr sz="700" dirty="0">
                <a:solidFill>
                  <a:srgbClr val="FFFFFF"/>
                </a:solidFill>
                <a:latin typeface="Arial"/>
                <a:cs typeface="Arial"/>
              </a:rPr>
              <a:t>Customers</a:t>
            </a:r>
            <a:r>
              <a:rPr sz="700" spc="-5" dirty="0">
                <a:solidFill>
                  <a:srgbClr val="FFFFFF"/>
                </a:solidFill>
                <a:latin typeface="Arial"/>
                <a:cs typeface="Arial"/>
              </a:rPr>
              <a:t> </a:t>
            </a:r>
            <a:r>
              <a:rPr sz="700" dirty="0">
                <a:solidFill>
                  <a:srgbClr val="FFFFFF"/>
                </a:solidFill>
                <a:latin typeface="Arial"/>
                <a:cs typeface="Arial"/>
              </a:rPr>
              <a:t>increasingly </a:t>
            </a:r>
            <a:r>
              <a:rPr sz="700" spc="-20" dirty="0">
                <a:solidFill>
                  <a:srgbClr val="FFFFFF"/>
                </a:solidFill>
                <a:latin typeface="Arial"/>
                <a:cs typeface="Arial"/>
              </a:rPr>
              <a:t>demand</a:t>
            </a:r>
            <a:r>
              <a:rPr sz="700" dirty="0">
                <a:solidFill>
                  <a:srgbClr val="FFFFFF"/>
                </a:solidFill>
                <a:latin typeface="Arial"/>
                <a:cs typeface="Arial"/>
              </a:rPr>
              <a:t> </a:t>
            </a:r>
            <a:r>
              <a:rPr sz="700" spc="-10" dirty="0">
                <a:solidFill>
                  <a:srgbClr val="FFFFFF"/>
                </a:solidFill>
                <a:latin typeface="Arial"/>
                <a:cs typeface="Arial"/>
              </a:rPr>
              <a:t>enhanced</a:t>
            </a:r>
            <a:r>
              <a:rPr sz="700" dirty="0">
                <a:solidFill>
                  <a:srgbClr val="FFFFFF"/>
                </a:solidFill>
                <a:latin typeface="Arial"/>
                <a:cs typeface="Arial"/>
              </a:rPr>
              <a:t> </a:t>
            </a:r>
            <a:r>
              <a:rPr sz="700" spc="-25" dirty="0">
                <a:solidFill>
                  <a:srgbClr val="FFFFFF"/>
                </a:solidFill>
                <a:latin typeface="Arial"/>
                <a:cs typeface="Arial"/>
              </a:rPr>
              <a:t>ESG</a:t>
            </a:r>
            <a:r>
              <a:rPr sz="700" spc="500" dirty="0">
                <a:solidFill>
                  <a:srgbClr val="FFFFFF"/>
                </a:solidFill>
                <a:latin typeface="Arial"/>
                <a:cs typeface="Arial"/>
              </a:rPr>
              <a:t> </a:t>
            </a:r>
            <a:r>
              <a:rPr sz="700" dirty="0">
                <a:solidFill>
                  <a:srgbClr val="FFFFFF"/>
                </a:solidFill>
                <a:latin typeface="Arial"/>
                <a:cs typeface="Arial"/>
              </a:rPr>
              <a:t>performance</a:t>
            </a:r>
            <a:r>
              <a:rPr sz="700" spc="40" dirty="0">
                <a:solidFill>
                  <a:srgbClr val="FFFFFF"/>
                </a:solidFill>
                <a:latin typeface="Arial"/>
                <a:cs typeface="Arial"/>
              </a:rPr>
              <a:t> </a:t>
            </a:r>
            <a:r>
              <a:rPr sz="700" dirty="0">
                <a:solidFill>
                  <a:srgbClr val="FFFFFF"/>
                </a:solidFill>
                <a:latin typeface="Arial"/>
                <a:cs typeface="Arial"/>
              </a:rPr>
              <a:t>from</a:t>
            </a:r>
            <a:r>
              <a:rPr sz="700" spc="45" dirty="0">
                <a:solidFill>
                  <a:srgbClr val="FFFFFF"/>
                </a:solidFill>
                <a:latin typeface="Arial"/>
                <a:cs typeface="Arial"/>
              </a:rPr>
              <a:t> </a:t>
            </a:r>
            <a:r>
              <a:rPr sz="700" dirty="0">
                <a:solidFill>
                  <a:srgbClr val="FFFFFF"/>
                </a:solidFill>
                <a:latin typeface="Arial"/>
                <a:cs typeface="Arial"/>
              </a:rPr>
              <a:t>their</a:t>
            </a:r>
            <a:r>
              <a:rPr sz="700" spc="45" dirty="0">
                <a:solidFill>
                  <a:srgbClr val="FFFFFF"/>
                </a:solidFill>
                <a:latin typeface="Arial"/>
                <a:cs typeface="Arial"/>
              </a:rPr>
              <a:t> </a:t>
            </a:r>
            <a:r>
              <a:rPr sz="700" spc="-10" dirty="0">
                <a:solidFill>
                  <a:srgbClr val="FFFFFF"/>
                </a:solidFill>
                <a:latin typeface="Arial"/>
                <a:cs typeface="Arial"/>
              </a:rPr>
              <a:t>suppliers,</a:t>
            </a:r>
            <a:r>
              <a:rPr sz="700" spc="40" dirty="0">
                <a:solidFill>
                  <a:srgbClr val="FFFFFF"/>
                </a:solidFill>
                <a:latin typeface="Arial"/>
                <a:cs typeface="Arial"/>
              </a:rPr>
              <a:t> </a:t>
            </a:r>
            <a:r>
              <a:rPr sz="700" spc="-35" dirty="0">
                <a:solidFill>
                  <a:srgbClr val="FFFFFF"/>
                </a:solidFill>
                <a:latin typeface="Arial"/>
                <a:cs typeface="Arial"/>
              </a:rPr>
              <a:t>many</a:t>
            </a:r>
            <a:r>
              <a:rPr sz="700" spc="45" dirty="0">
                <a:solidFill>
                  <a:srgbClr val="FFFFFF"/>
                </a:solidFill>
                <a:latin typeface="Arial"/>
                <a:cs typeface="Arial"/>
              </a:rPr>
              <a:t> </a:t>
            </a:r>
            <a:r>
              <a:rPr sz="700" dirty="0">
                <a:solidFill>
                  <a:srgbClr val="FFFFFF"/>
                </a:solidFill>
                <a:latin typeface="Arial"/>
                <a:cs typeface="Arial"/>
              </a:rPr>
              <a:t>with</a:t>
            </a:r>
            <a:r>
              <a:rPr sz="700" spc="45" dirty="0">
                <a:solidFill>
                  <a:srgbClr val="FFFFFF"/>
                </a:solidFill>
                <a:latin typeface="Arial"/>
                <a:cs typeface="Arial"/>
              </a:rPr>
              <a:t> </a:t>
            </a:r>
            <a:r>
              <a:rPr sz="700" spc="-30" dirty="0">
                <a:solidFill>
                  <a:srgbClr val="FFFFFF"/>
                </a:solidFill>
                <a:latin typeface="Arial"/>
                <a:cs typeface="Arial"/>
              </a:rPr>
              <a:t>a</a:t>
            </a:r>
            <a:r>
              <a:rPr sz="700" spc="40" dirty="0">
                <a:solidFill>
                  <a:srgbClr val="FFFFFF"/>
                </a:solidFill>
                <a:latin typeface="Arial"/>
                <a:cs typeface="Arial"/>
              </a:rPr>
              <a:t> </a:t>
            </a:r>
            <a:r>
              <a:rPr sz="700" spc="-10" dirty="0">
                <a:solidFill>
                  <a:srgbClr val="FFFFFF"/>
                </a:solidFill>
                <a:latin typeface="Arial"/>
                <a:cs typeface="Arial"/>
              </a:rPr>
              <a:t>growing</a:t>
            </a:r>
            <a:r>
              <a:rPr sz="700" spc="500" dirty="0">
                <a:solidFill>
                  <a:srgbClr val="FFFFFF"/>
                </a:solidFill>
                <a:latin typeface="Arial"/>
                <a:cs typeface="Arial"/>
              </a:rPr>
              <a:t> </a:t>
            </a:r>
            <a:r>
              <a:rPr sz="700" spc="-10" dirty="0">
                <a:solidFill>
                  <a:srgbClr val="FFFFFF"/>
                </a:solidFill>
                <a:latin typeface="Arial"/>
                <a:cs typeface="Arial"/>
              </a:rPr>
              <a:t>willingness</a:t>
            </a:r>
            <a:r>
              <a:rPr sz="700" spc="25" dirty="0">
                <a:solidFill>
                  <a:srgbClr val="FFFFFF"/>
                </a:solidFill>
                <a:latin typeface="Arial"/>
                <a:cs typeface="Arial"/>
              </a:rPr>
              <a:t> </a:t>
            </a:r>
            <a:r>
              <a:rPr sz="700" dirty="0">
                <a:solidFill>
                  <a:srgbClr val="FFFFFF"/>
                </a:solidFill>
                <a:latin typeface="Arial"/>
                <a:cs typeface="Arial"/>
              </a:rPr>
              <a:t>to</a:t>
            </a:r>
            <a:r>
              <a:rPr sz="700" spc="30" dirty="0">
                <a:solidFill>
                  <a:srgbClr val="FFFFFF"/>
                </a:solidFill>
                <a:latin typeface="Arial"/>
                <a:cs typeface="Arial"/>
              </a:rPr>
              <a:t> </a:t>
            </a:r>
            <a:r>
              <a:rPr sz="700" spc="-10" dirty="0">
                <a:solidFill>
                  <a:srgbClr val="FFFFFF"/>
                </a:solidFill>
                <a:latin typeface="Arial"/>
                <a:cs typeface="Arial"/>
              </a:rPr>
              <a:t>pay</a:t>
            </a:r>
            <a:r>
              <a:rPr sz="700" spc="30" dirty="0">
                <a:solidFill>
                  <a:srgbClr val="FFFFFF"/>
                </a:solidFill>
                <a:latin typeface="Arial"/>
                <a:cs typeface="Arial"/>
              </a:rPr>
              <a:t> </a:t>
            </a:r>
            <a:r>
              <a:rPr sz="700" spc="-30" dirty="0">
                <a:solidFill>
                  <a:srgbClr val="FFFFFF"/>
                </a:solidFill>
                <a:latin typeface="Arial"/>
                <a:cs typeface="Arial"/>
              </a:rPr>
              <a:t>a</a:t>
            </a:r>
            <a:r>
              <a:rPr sz="700" spc="25" dirty="0">
                <a:solidFill>
                  <a:srgbClr val="FFFFFF"/>
                </a:solidFill>
                <a:latin typeface="Arial"/>
                <a:cs typeface="Arial"/>
              </a:rPr>
              <a:t> </a:t>
            </a:r>
            <a:r>
              <a:rPr sz="700" spc="-10" dirty="0">
                <a:solidFill>
                  <a:srgbClr val="FFFFFF"/>
                </a:solidFill>
                <a:latin typeface="Arial"/>
                <a:cs typeface="Arial"/>
              </a:rPr>
              <a:t>premium</a:t>
            </a:r>
            <a:r>
              <a:rPr sz="700" spc="30" dirty="0">
                <a:solidFill>
                  <a:srgbClr val="FFFFFF"/>
                </a:solidFill>
                <a:latin typeface="Arial"/>
                <a:cs typeface="Arial"/>
              </a:rPr>
              <a:t> </a:t>
            </a:r>
            <a:r>
              <a:rPr sz="700" dirty="0">
                <a:solidFill>
                  <a:srgbClr val="FFFFFF"/>
                </a:solidFill>
                <a:latin typeface="Arial"/>
                <a:cs typeface="Arial"/>
              </a:rPr>
              <a:t>for</a:t>
            </a:r>
            <a:r>
              <a:rPr sz="700" spc="30" dirty="0">
                <a:solidFill>
                  <a:srgbClr val="FFFFFF"/>
                </a:solidFill>
                <a:latin typeface="Arial"/>
                <a:cs typeface="Arial"/>
              </a:rPr>
              <a:t> </a:t>
            </a:r>
            <a:r>
              <a:rPr sz="700" dirty="0">
                <a:solidFill>
                  <a:srgbClr val="FFFFFF"/>
                </a:solidFill>
                <a:latin typeface="Arial"/>
                <a:cs typeface="Arial"/>
              </a:rPr>
              <a:t>products</a:t>
            </a:r>
            <a:r>
              <a:rPr sz="700" spc="30" dirty="0">
                <a:solidFill>
                  <a:srgbClr val="FFFFFF"/>
                </a:solidFill>
                <a:latin typeface="Arial"/>
                <a:cs typeface="Arial"/>
              </a:rPr>
              <a:t> </a:t>
            </a:r>
            <a:r>
              <a:rPr sz="700" dirty="0">
                <a:solidFill>
                  <a:srgbClr val="FFFFFF"/>
                </a:solidFill>
                <a:latin typeface="Arial"/>
                <a:cs typeface="Arial"/>
              </a:rPr>
              <a:t>and</a:t>
            </a:r>
            <a:r>
              <a:rPr sz="700" spc="25" dirty="0">
                <a:solidFill>
                  <a:srgbClr val="FFFFFF"/>
                </a:solidFill>
                <a:latin typeface="Arial"/>
                <a:cs typeface="Arial"/>
              </a:rPr>
              <a:t> </a:t>
            </a:r>
            <a:r>
              <a:rPr sz="700" spc="-10" dirty="0">
                <a:solidFill>
                  <a:srgbClr val="FFFFFF"/>
                </a:solidFill>
                <a:latin typeface="Arial"/>
                <a:cs typeface="Arial"/>
              </a:rPr>
              <a:t>services</a:t>
            </a:r>
            <a:r>
              <a:rPr sz="700" spc="500" dirty="0">
                <a:solidFill>
                  <a:srgbClr val="FFFFFF"/>
                </a:solidFill>
                <a:latin typeface="Arial"/>
                <a:cs typeface="Arial"/>
              </a:rPr>
              <a:t> </a:t>
            </a:r>
            <a:r>
              <a:rPr sz="700" dirty="0">
                <a:solidFill>
                  <a:srgbClr val="FFFFFF"/>
                </a:solidFill>
                <a:latin typeface="Arial"/>
                <a:cs typeface="Arial"/>
              </a:rPr>
              <a:t>aligned</a:t>
            </a:r>
            <a:r>
              <a:rPr sz="700" spc="20" dirty="0">
                <a:solidFill>
                  <a:srgbClr val="FFFFFF"/>
                </a:solidFill>
                <a:latin typeface="Arial"/>
                <a:cs typeface="Arial"/>
              </a:rPr>
              <a:t> </a:t>
            </a:r>
            <a:r>
              <a:rPr sz="700" dirty="0">
                <a:solidFill>
                  <a:srgbClr val="FFFFFF"/>
                </a:solidFill>
                <a:latin typeface="Arial"/>
                <a:cs typeface="Arial"/>
              </a:rPr>
              <a:t>with</a:t>
            </a:r>
            <a:r>
              <a:rPr sz="700" spc="20" dirty="0">
                <a:solidFill>
                  <a:srgbClr val="FFFFFF"/>
                </a:solidFill>
                <a:latin typeface="Arial"/>
                <a:cs typeface="Arial"/>
              </a:rPr>
              <a:t> </a:t>
            </a:r>
            <a:r>
              <a:rPr sz="700" dirty="0">
                <a:solidFill>
                  <a:srgbClr val="FFFFFF"/>
                </a:solidFill>
                <a:latin typeface="Arial"/>
                <a:cs typeface="Arial"/>
              </a:rPr>
              <a:t>standards</a:t>
            </a:r>
            <a:r>
              <a:rPr sz="700" spc="25" dirty="0">
                <a:solidFill>
                  <a:srgbClr val="FFFFFF"/>
                </a:solidFill>
                <a:latin typeface="Arial"/>
                <a:cs typeface="Arial"/>
              </a:rPr>
              <a:t> </a:t>
            </a:r>
            <a:r>
              <a:rPr sz="700" dirty="0">
                <a:solidFill>
                  <a:srgbClr val="FFFFFF"/>
                </a:solidFill>
                <a:latin typeface="Arial"/>
                <a:cs typeface="Arial"/>
              </a:rPr>
              <a:t>of</a:t>
            </a:r>
            <a:r>
              <a:rPr sz="700" spc="20" dirty="0">
                <a:solidFill>
                  <a:srgbClr val="FFFFFF"/>
                </a:solidFill>
                <a:latin typeface="Arial"/>
                <a:cs typeface="Arial"/>
              </a:rPr>
              <a:t> </a:t>
            </a:r>
            <a:r>
              <a:rPr sz="700" spc="-20" dirty="0">
                <a:solidFill>
                  <a:srgbClr val="FFFFFF"/>
                </a:solidFill>
                <a:latin typeface="Arial"/>
                <a:cs typeface="Arial"/>
              </a:rPr>
              <a:t>ESG</a:t>
            </a:r>
            <a:r>
              <a:rPr sz="700" spc="25" dirty="0">
                <a:solidFill>
                  <a:srgbClr val="FFFFFF"/>
                </a:solidFill>
                <a:latin typeface="Arial"/>
                <a:cs typeface="Arial"/>
              </a:rPr>
              <a:t> </a:t>
            </a:r>
            <a:r>
              <a:rPr sz="700" spc="-10" dirty="0">
                <a:solidFill>
                  <a:srgbClr val="FFFFFF"/>
                </a:solidFill>
                <a:latin typeface="Arial"/>
                <a:cs typeface="Arial"/>
              </a:rPr>
              <a:t>excellence.</a:t>
            </a:r>
            <a:endParaRPr sz="700" dirty="0">
              <a:latin typeface="Arial"/>
              <a:cs typeface="Arial"/>
            </a:endParaRPr>
          </a:p>
        </p:txBody>
      </p:sp>
      <p:sp>
        <p:nvSpPr>
          <p:cNvPr id="35" name="object 35"/>
          <p:cNvSpPr/>
          <p:nvPr/>
        </p:nvSpPr>
        <p:spPr>
          <a:xfrm>
            <a:off x="695909" y="9162618"/>
            <a:ext cx="3696335" cy="352425"/>
          </a:xfrm>
          <a:custGeom>
            <a:avLst/>
            <a:gdLst/>
            <a:ahLst/>
            <a:cxnLst/>
            <a:rect l="l" t="t" r="r" b="b"/>
            <a:pathLst>
              <a:path w="3696335" h="352425">
                <a:moveTo>
                  <a:pt x="301790" y="323088"/>
                </a:moveTo>
                <a:lnTo>
                  <a:pt x="299504" y="311810"/>
                </a:lnTo>
                <a:lnTo>
                  <a:pt x="296735" y="307721"/>
                </a:lnTo>
                <a:lnTo>
                  <a:pt x="293268" y="302590"/>
                </a:lnTo>
                <a:lnTo>
                  <a:pt x="288188" y="299173"/>
                </a:lnTo>
                <a:lnTo>
                  <a:pt x="288188" y="314642"/>
                </a:lnTo>
                <a:lnTo>
                  <a:pt x="288188" y="338416"/>
                </a:lnTo>
                <a:lnTo>
                  <a:pt x="13652" y="338416"/>
                </a:lnTo>
                <a:lnTo>
                  <a:pt x="13652" y="314642"/>
                </a:lnTo>
                <a:lnTo>
                  <a:pt x="20510" y="307721"/>
                </a:lnTo>
                <a:lnTo>
                  <a:pt x="281266" y="307721"/>
                </a:lnTo>
                <a:lnTo>
                  <a:pt x="288188" y="314642"/>
                </a:lnTo>
                <a:lnTo>
                  <a:pt x="288188" y="299173"/>
                </a:lnTo>
                <a:lnTo>
                  <a:pt x="284048" y="296367"/>
                </a:lnTo>
                <a:lnTo>
                  <a:pt x="272770" y="294081"/>
                </a:lnTo>
                <a:lnTo>
                  <a:pt x="261721" y="294081"/>
                </a:lnTo>
                <a:lnTo>
                  <a:pt x="261721" y="279819"/>
                </a:lnTo>
                <a:lnTo>
                  <a:pt x="258851" y="265645"/>
                </a:lnTo>
                <a:lnTo>
                  <a:pt x="253022" y="257009"/>
                </a:lnTo>
                <a:lnTo>
                  <a:pt x="251040" y="254050"/>
                </a:lnTo>
                <a:lnTo>
                  <a:pt x="248081" y="252056"/>
                </a:lnTo>
                <a:lnTo>
                  <a:pt x="248081" y="279819"/>
                </a:lnTo>
                <a:lnTo>
                  <a:pt x="248081" y="294081"/>
                </a:lnTo>
                <a:lnTo>
                  <a:pt x="53708" y="294081"/>
                </a:lnTo>
                <a:lnTo>
                  <a:pt x="53708" y="279819"/>
                </a:lnTo>
                <a:lnTo>
                  <a:pt x="55499" y="270941"/>
                </a:lnTo>
                <a:lnTo>
                  <a:pt x="60388" y="263690"/>
                </a:lnTo>
                <a:lnTo>
                  <a:pt x="67627" y="258800"/>
                </a:lnTo>
                <a:lnTo>
                  <a:pt x="76517" y="257009"/>
                </a:lnTo>
                <a:lnTo>
                  <a:pt x="225272" y="257009"/>
                </a:lnTo>
                <a:lnTo>
                  <a:pt x="234149" y="258800"/>
                </a:lnTo>
                <a:lnTo>
                  <a:pt x="241401" y="263690"/>
                </a:lnTo>
                <a:lnTo>
                  <a:pt x="246278" y="270941"/>
                </a:lnTo>
                <a:lnTo>
                  <a:pt x="248081" y="279819"/>
                </a:lnTo>
                <a:lnTo>
                  <a:pt x="248081" y="252056"/>
                </a:lnTo>
                <a:lnTo>
                  <a:pt x="239445" y="246227"/>
                </a:lnTo>
                <a:lnTo>
                  <a:pt x="225272" y="243357"/>
                </a:lnTo>
                <a:lnTo>
                  <a:pt x="76517" y="243357"/>
                </a:lnTo>
                <a:lnTo>
                  <a:pt x="62331" y="246227"/>
                </a:lnTo>
                <a:lnTo>
                  <a:pt x="50736" y="254050"/>
                </a:lnTo>
                <a:lnTo>
                  <a:pt x="42926" y="265645"/>
                </a:lnTo>
                <a:lnTo>
                  <a:pt x="40055" y="279819"/>
                </a:lnTo>
                <a:lnTo>
                  <a:pt x="40055" y="294081"/>
                </a:lnTo>
                <a:lnTo>
                  <a:pt x="29006" y="294081"/>
                </a:lnTo>
                <a:lnTo>
                  <a:pt x="17716" y="296367"/>
                </a:lnTo>
                <a:lnTo>
                  <a:pt x="8496" y="302590"/>
                </a:lnTo>
                <a:lnTo>
                  <a:pt x="2273" y="311810"/>
                </a:lnTo>
                <a:lnTo>
                  <a:pt x="0" y="323088"/>
                </a:lnTo>
                <a:lnTo>
                  <a:pt x="0" y="349021"/>
                </a:lnTo>
                <a:lnTo>
                  <a:pt x="3035" y="352056"/>
                </a:lnTo>
                <a:lnTo>
                  <a:pt x="298754" y="352056"/>
                </a:lnTo>
                <a:lnTo>
                  <a:pt x="301790" y="349021"/>
                </a:lnTo>
                <a:lnTo>
                  <a:pt x="301790" y="338416"/>
                </a:lnTo>
                <a:lnTo>
                  <a:pt x="301790" y="323088"/>
                </a:lnTo>
                <a:close/>
              </a:path>
              <a:path w="3696335" h="352425">
                <a:moveTo>
                  <a:pt x="435838" y="108559"/>
                </a:moveTo>
                <a:lnTo>
                  <a:pt x="433755" y="98310"/>
                </a:lnTo>
                <a:lnTo>
                  <a:pt x="432079" y="95834"/>
                </a:lnTo>
                <a:lnTo>
                  <a:pt x="428104" y="89941"/>
                </a:lnTo>
                <a:lnTo>
                  <a:pt x="422198" y="85979"/>
                </a:lnTo>
                <a:lnTo>
                  <a:pt x="422198" y="101561"/>
                </a:lnTo>
                <a:lnTo>
                  <a:pt x="422198" y="115608"/>
                </a:lnTo>
                <a:lnTo>
                  <a:pt x="416521" y="121285"/>
                </a:lnTo>
                <a:lnTo>
                  <a:pt x="217258" y="121285"/>
                </a:lnTo>
                <a:lnTo>
                  <a:pt x="217258" y="95834"/>
                </a:lnTo>
                <a:lnTo>
                  <a:pt x="416471" y="95834"/>
                </a:lnTo>
                <a:lnTo>
                  <a:pt x="422198" y="101561"/>
                </a:lnTo>
                <a:lnTo>
                  <a:pt x="422198" y="85979"/>
                </a:lnTo>
                <a:lnTo>
                  <a:pt x="419722" y="84302"/>
                </a:lnTo>
                <a:lnTo>
                  <a:pt x="409473" y="82232"/>
                </a:lnTo>
                <a:lnTo>
                  <a:pt x="217258" y="82232"/>
                </a:lnTo>
                <a:lnTo>
                  <a:pt x="217258" y="52692"/>
                </a:lnTo>
                <a:lnTo>
                  <a:pt x="217258" y="52031"/>
                </a:lnTo>
                <a:lnTo>
                  <a:pt x="225386" y="48641"/>
                </a:lnTo>
                <a:lnTo>
                  <a:pt x="231863" y="42875"/>
                </a:lnTo>
                <a:lnTo>
                  <a:pt x="234022" y="39039"/>
                </a:lnTo>
                <a:lnTo>
                  <a:pt x="236143" y="35267"/>
                </a:lnTo>
                <a:lnTo>
                  <a:pt x="237693" y="26365"/>
                </a:lnTo>
                <a:lnTo>
                  <a:pt x="235610" y="16116"/>
                </a:lnTo>
                <a:lnTo>
                  <a:pt x="233908" y="13601"/>
                </a:lnTo>
                <a:lnTo>
                  <a:pt x="229946" y="7734"/>
                </a:lnTo>
                <a:lnTo>
                  <a:pt x="224040" y="3746"/>
                </a:lnTo>
                <a:lnTo>
                  <a:pt x="224040" y="19316"/>
                </a:lnTo>
                <a:lnTo>
                  <a:pt x="224040" y="33324"/>
                </a:lnTo>
                <a:lnTo>
                  <a:pt x="218313" y="39039"/>
                </a:lnTo>
                <a:lnTo>
                  <a:pt x="203606" y="39039"/>
                </a:lnTo>
                <a:lnTo>
                  <a:pt x="203606" y="52692"/>
                </a:lnTo>
                <a:lnTo>
                  <a:pt x="203606" y="153555"/>
                </a:lnTo>
                <a:lnTo>
                  <a:pt x="98171" y="153555"/>
                </a:lnTo>
                <a:lnTo>
                  <a:pt x="98171" y="52692"/>
                </a:lnTo>
                <a:lnTo>
                  <a:pt x="203606" y="52692"/>
                </a:lnTo>
                <a:lnTo>
                  <a:pt x="203606" y="39039"/>
                </a:lnTo>
                <a:lnTo>
                  <a:pt x="83426" y="39039"/>
                </a:lnTo>
                <a:lnTo>
                  <a:pt x="77698" y="33324"/>
                </a:lnTo>
                <a:lnTo>
                  <a:pt x="77698" y="19316"/>
                </a:lnTo>
                <a:lnTo>
                  <a:pt x="83426" y="13601"/>
                </a:lnTo>
                <a:lnTo>
                  <a:pt x="218313" y="13601"/>
                </a:lnTo>
                <a:lnTo>
                  <a:pt x="224040" y="19316"/>
                </a:lnTo>
                <a:lnTo>
                  <a:pt x="224040" y="3746"/>
                </a:lnTo>
                <a:lnTo>
                  <a:pt x="221564" y="2070"/>
                </a:lnTo>
                <a:lnTo>
                  <a:pt x="211315" y="0"/>
                </a:lnTo>
                <a:lnTo>
                  <a:pt x="90424" y="0"/>
                </a:lnTo>
                <a:lnTo>
                  <a:pt x="80175" y="2070"/>
                </a:lnTo>
                <a:lnTo>
                  <a:pt x="71793" y="7734"/>
                </a:lnTo>
                <a:lnTo>
                  <a:pt x="66128" y="16116"/>
                </a:lnTo>
                <a:lnTo>
                  <a:pt x="64058" y="26365"/>
                </a:lnTo>
                <a:lnTo>
                  <a:pt x="65608" y="35267"/>
                </a:lnTo>
                <a:lnTo>
                  <a:pt x="69900" y="42875"/>
                </a:lnTo>
                <a:lnTo>
                  <a:pt x="76390" y="48641"/>
                </a:lnTo>
                <a:lnTo>
                  <a:pt x="84531" y="52031"/>
                </a:lnTo>
                <a:lnTo>
                  <a:pt x="84531" y="154254"/>
                </a:lnTo>
                <a:lnTo>
                  <a:pt x="76390" y="157645"/>
                </a:lnTo>
                <a:lnTo>
                  <a:pt x="69900" y="163410"/>
                </a:lnTo>
                <a:lnTo>
                  <a:pt x="65608" y="171018"/>
                </a:lnTo>
                <a:lnTo>
                  <a:pt x="64058" y="179920"/>
                </a:lnTo>
                <a:lnTo>
                  <a:pt x="66128" y="190169"/>
                </a:lnTo>
                <a:lnTo>
                  <a:pt x="71793" y="198551"/>
                </a:lnTo>
                <a:lnTo>
                  <a:pt x="80175" y="204216"/>
                </a:lnTo>
                <a:lnTo>
                  <a:pt x="90424" y="206298"/>
                </a:lnTo>
                <a:lnTo>
                  <a:pt x="211315" y="206298"/>
                </a:lnTo>
                <a:lnTo>
                  <a:pt x="221564" y="204216"/>
                </a:lnTo>
                <a:lnTo>
                  <a:pt x="229946" y="198551"/>
                </a:lnTo>
                <a:lnTo>
                  <a:pt x="233934" y="192646"/>
                </a:lnTo>
                <a:lnTo>
                  <a:pt x="235610" y="190169"/>
                </a:lnTo>
                <a:lnTo>
                  <a:pt x="237693" y="179920"/>
                </a:lnTo>
                <a:lnTo>
                  <a:pt x="236131" y="171018"/>
                </a:lnTo>
                <a:lnTo>
                  <a:pt x="233984" y="167195"/>
                </a:lnTo>
                <a:lnTo>
                  <a:pt x="231851" y="163410"/>
                </a:lnTo>
                <a:lnTo>
                  <a:pt x="225374" y="157645"/>
                </a:lnTo>
                <a:lnTo>
                  <a:pt x="224040" y="157099"/>
                </a:lnTo>
                <a:lnTo>
                  <a:pt x="224040" y="172923"/>
                </a:lnTo>
                <a:lnTo>
                  <a:pt x="224040" y="186918"/>
                </a:lnTo>
                <a:lnTo>
                  <a:pt x="218313" y="192646"/>
                </a:lnTo>
                <a:lnTo>
                  <a:pt x="83426" y="192646"/>
                </a:lnTo>
                <a:lnTo>
                  <a:pt x="77698" y="186918"/>
                </a:lnTo>
                <a:lnTo>
                  <a:pt x="77698" y="172923"/>
                </a:lnTo>
                <a:lnTo>
                  <a:pt x="83426" y="167195"/>
                </a:lnTo>
                <a:lnTo>
                  <a:pt x="218363" y="167195"/>
                </a:lnTo>
                <a:lnTo>
                  <a:pt x="224040" y="172923"/>
                </a:lnTo>
                <a:lnTo>
                  <a:pt x="224040" y="157099"/>
                </a:lnTo>
                <a:lnTo>
                  <a:pt x="217258" y="154254"/>
                </a:lnTo>
                <a:lnTo>
                  <a:pt x="217258" y="153555"/>
                </a:lnTo>
                <a:lnTo>
                  <a:pt x="217258" y="134924"/>
                </a:lnTo>
                <a:lnTo>
                  <a:pt x="409473" y="134924"/>
                </a:lnTo>
                <a:lnTo>
                  <a:pt x="419722" y="132842"/>
                </a:lnTo>
                <a:lnTo>
                  <a:pt x="428104" y="127190"/>
                </a:lnTo>
                <a:lnTo>
                  <a:pt x="432079" y="121285"/>
                </a:lnTo>
                <a:lnTo>
                  <a:pt x="433755" y="118808"/>
                </a:lnTo>
                <a:lnTo>
                  <a:pt x="435838" y="108559"/>
                </a:lnTo>
                <a:close/>
              </a:path>
              <a:path w="3696335" h="352425">
                <a:moveTo>
                  <a:pt x="3695827" y="33667"/>
                </a:moveTo>
                <a:lnTo>
                  <a:pt x="3694341" y="31127"/>
                </a:lnTo>
                <a:lnTo>
                  <a:pt x="3692855" y="27317"/>
                </a:lnTo>
                <a:lnTo>
                  <a:pt x="3688372" y="26047"/>
                </a:lnTo>
                <a:lnTo>
                  <a:pt x="3576574" y="81927"/>
                </a:lnTo>
                <a:lnTo>
                  <a:pt x="3528872" y="79387"/>
                </a:lnTo>
                <a:lnTo>
                  <a:pt x="3515474" y="79387"/>
                </a:lnTo>
                <a:lnTo>
                  <a:pt x="3489045" y="84467"/>
                </a:lnTo>
                <a:lnTo>
                  <a:pt x="3476206" y="88277"/>
                </a:lnTo>
                <a:lnTo>
                  <a:pt x="3465957" y="84467"/>
                </a:lnTo>
                <a:lnTo>
                  <a:pt x="3455390" y="81927"/>
                </a:lnTo>
                <a:lnTo>
                  <a:pt x="3444544" y="79387"/>
                </a:lnTo>
                <a:lnTo>
                  <a:pt x="3433470" y="79387"/>
                </a:lnTo>
                <a:lnTo>
                  <a:pt x="3377819" y="81927"/>
                </a:lnTo>
                <a:lnTo>
                  <a:pt x="3268992" y="27317"/>
                </a:lnTo>
                <a:lnTo>
                  <a:pt x="3265513" y="26047"/>
                </a:lnTo>
                <a:lnTo>
                  <a:pt x="3261537" y="26047"/>
                </a:lnTo>
                <a:lnTo>
                  <a:pt x="3258553" y="33667"/>
                </a:lnTo>
                <a:lnTo>
                  <a:pt x="3259556" y="37477"/>
                </a:lnTo>
                <a:lnTo>
                  <a:pt x="3263036" y="38747"/>
                </a:lnTo>
                <a:lnTo>
                  <a:pt x="3375329" y="95897"/>
                </a:lnTo>
                <a:lnTo>
                  <a:pt x="3376815" y="95897"/>
                </a:lnTo>
                <a:lnTo>
                  <a:pt x="3434956" y="92087"/>
                </a:lnTo>
                <a:lnTo>
                  <a:pt x="3441573" y="92087"/>
                </a:lnTo>
                <a:lnTo>
                  <a:pt x="3460800" y="95897"/>
                </a:lnTo>
                <a:lnTo>
                  <a:pt x="3433470" y="111137"/>
                </a:lnTo>
                <a:lnTo>
                  <a:pt x="3432975" y="111137"/>
                </a:lnTo>
                <a:lnTo>
                  <a:pt x="3431971" y="112407"/>
                </a:lnTo>
                <a:lnTo>
                  <a:pt x="3431476" y="112407"/>
                </a:lnTo>
                <a:lnTo>
                  <a:pt x="3386759" y="163207"/>
                </a:lnTo>
                <a:lnTo>
                  <a:pt x="3385769" y="164477"/>
                </a:lnTo>
                <a:lnTo>
                  <a:pt x="3383280" y="168287"/>
                </a:lnTo>
                <a:lnTo>
                  <a:pt x="3382530" y="172097"/>
                </a:lnTo>
                <a:lnTo>
                  <a:pt x="3382530" y="175907"/>
                </a:lnTo>
                <a:lnTo>
                  <a:pt x="3401174" y="198767"/>
                </a:lnTo>
                <a:lnTo>
                  <a:pt x="3411601" y="198767"/>
                </a:lnTo>
                <a:lnTo>
                  <a:pt x="3426815" y="191147"/>
                </a:lnTo>
                <a:lnTo>
                  <a:pt x="3432911" y="187337"/>
                </a:lnTo>
                <a:lnTo>
                  <a:pt x="3443097" y="180987"/>
                </a:lnTo>
                <a:lnTo>
                  <a:pt x="3457791" y="169557"/>
                </a:lnTo>
                <a:lnTo>
                  <a:pt x="3468255" y="159397"/>
                </a:lnTo>
                <a:lnTo>
                  <a:pt x="3483152" y="167017"/>
                </a:lnTo>
                <a:lnTo>
                  <a:pt x="3498380" y="172097"/>
                </a:lnTo>
                <a:lnTo>
                  <a:pt x="3514026" y="174637"/>
                </a:lnTo>
                <a:lnTo>
                  <a:pt x="3529761" y="173367"/>
                </a:lnTo>
                <a:lnTo>
                  <a:pt x="3545268" y="169557"/>
                </a:lnTo>
                <a:lnTo>
                  <a:pt x="3548748" y="168287"/>
                </a:lnTo>
                <a:lnTo>
                  <a:pt x="3549243" y="169557"/>
                </a:lnTo>
                <a:lnTo>
                  <a:pt x="3549739" y="169557"/>
                </a:lnTo>
                <a:lnTo>
                  <a:pt x="3550234" y="170827"/>
                </a:lnTo>
                <a:lnTo>
                  <a:pt x="3620795" y="239407"/>
                </a:lnTo>
                <a:lnTo>
                  <a:pt x="3626269" y="244487"/>
                </a:lnTo>
                <a:lnTo>
                  <a:pt x="3626269" y="253377"/>
                </a:lnTo>
                <a:lnTo>
                  <a:pt x="3621290" y="259727"/>
                </a:lnTo>
                <a:lnTo>
                  <a:pt x="3615829" y="264807"/>
                </a:lnTo>
                <a:lnTo>
                  <a:pt x="3606889" y="264807"/>
                </a:lnTo>
                <a:lnTo>
                  <a:pt x="3601415" y="259727"/>
                </a:lnTo>
                <a:lnTo>
                  <a:pt x="3556698" y="216547"/>
                </a:lnTo>
                <a:lnTo>
                  <a:pt x="3554209" y="214007"/>
                </a:lnTo>
                <a:lnTo>
                  <a:pt x="3549739" y="214007"/>
                </a:lnTo>
                <a:lnTo>
                  <a:pt x="3544773" y="219087"/>
                </a:lnTo>
                <a:lnTo>
                  <a:pt x="3544773" y="222897"/>
                </a:lnTo>
                <a:lnTo>
                  <a:pt x="3547262" y="225437"/>
                </a:lnTo>
                <a:lnTo>
                  <a:pt x="3596944" y="273697"/>
                </a:lnTo>
                <a:lnTo>
                  <a:pt x="3602418" y="278777"/>
                </a:lnTo>
                <a:lnTo>
                  <a:pt x="3602418" y="287667"/>
                </a:lnTo>
                <a:lnTo>
                  <a:pt x="3597440" y="292747"/>
                </a:lnTo>
                <a:lnTo>
                  <a:pt x="3591979" y="297827"/>
                </a:lnTo>
                <a:lnTo>
                  <a:pt x="3583038" y="299097"/>
                </a:lnTo>
                <a:lnTo>
                  <a:pt x="3577564" y="294017"/>
                </a:lnTo>
                <a:lnTo>
                  <a:pt x="3573589" y="290207"/>
                </a:lnTo>
                <a:lnTo>
                  <a:pt x="3527882" y="245757"/>
                </a:lnTo>
                <a:lnTo>
                  <a:pt x="3525393" y="243217"/>
                </a:lnTo>
                <a:lnTo>
                  <a:pt x="3520922" y="243217"/>
                </a:lnTo>
                <a:lnTo>
                  <a:pt x="3516452" y="248297"/>
                </a:lnTo>
                <a:lnTo>
                  <a:pt x="3515957" y="250837"/>
                </a:lnTo>
                <a:lnTo>
                  <a:pt x="3517442" y="254647"/>
                </a:lnTo>
                <a:lnTo>
                  <a:pt x="3518433" y="254647"/>
                </a:lnTo>
                <a:lnTo>
                  <a:pt x="3564153" y="299097"/>
                </a:lnTo>
                <a:lnTo>
                  <a:pt x="3569614" y="305447"/>
                </a:lnTo>
                <a:lnTo>
                  <a:pt x="3569614" y="314337"/>
                </a:lnTo>
                <a:lnTo>
                  <a:pt x="3562159" y="321957"/>
                </a:lnTo>
                <a:lnTo>
                  <a:pt x="3558184" y="323227"/>
                </a:lnTo>
                <a:lnTo>
                  <a:pt x="3550742" y="323227"/>
                </a:lnTo>
                <a:lnTo>
                  <a:pt x="3547757" y="321957"/>
                </a:lnTo>
                <a:lnTo>
                  <a:pt x="3544773" y="319417"/>
                </a:lnTo>
                <a:lnTo>
                  <a:pt x="3532594" y="307987"/>
                </a:lnTo>
                <a:lnTo>
                  <a:pt x="3504514" y="280047"/>
                </a:lnTo>
                <a:lnTo>
                  <a:pt x="3496576" y="272427"/>
                </a:lnTo>
                <a:lnTo>
                  <a:pt x="3492106" y="272427"/>
                </a:lnTo>
                <a:lnTo>
                  <a:pt x="3487128" y="277507"/>
                </a:lnTo>
                <a:lnTo>
                  <a:pt x="3487128" y="282587"/>
                </a:lnTo>
                <a:lnTo>
                  <a:pt x="3489617" y="285127"/>
                </a:lnTo>
                <a:lnTo>
                  <a:pt x="3515957" y="309257"/>
                </a:lnTo>
                <a:lnTo>
                  <a:pt x="3515957" y="310527"/>
                </a:lnTo>
                <a:lnTo>
                  <a:pt x="3516452" y="310527"/>
                </a:lnTo>
                <a:lnTo>
                  <a:pt x="3521913" y="315607"/>
                </a:lnTo>
                <a:lnTo>
                  <a:pt x="3522268" y="321957"/>
                </a:lnTo>
                <a:lnTo>
                  <a:pt x="3522332" y="323227"/>
                </a:lnTo>
                <a:lnTo>
                  <a:pt x="3522408" y="324497"/>
                </a:lnTo>
                <a:lnTo>
                  <a:pt x="3511486" y="335927"/>
                </a:lnTo>
                <a:lnTo>
                  <a:pt x="3502533" y="335927"/>
                </a:lnTo>
                <a:lnTo>
                  <a:pt x="3497072" y="329577"/>
                </a:lnTo>
                <a:lnTo>
                  <a:pt x="3488626" y="324497"/>
                </a:lnTo>
                <a:lnTo>
                  <a:pt x="3489566" y="316877"/>
                </a:lnTo>
                <a:lnTo>
                  <a:pt x="3488690" y="310527"/>
                </a:lnTo>
                <a:lnTo>
                  <a:pt x="3486035" y="304177"/>
                </a:lnTo>
                <a:lnTo>
                  <a:pt x="3484283" y="301637"/>
                </a:lnTo>
                <a:lnTo>
                  <a:pt x="3481667" y="297827"/>
                </a:lnTo>
                <a:lnTo>
                  <a:pt x="3477691" y="293763"/>
                </a:lnTo>
                <a:lnTo>
                  <a:pt x="3477691" y="313067"/>
                </a:lnTo>
                <a:lnTo>
                  <a:pt x="3477691" y="321957"/>
                </a:lnTo>
                <a:lnTo>
                  <a:pt x="3471722" y="327037"/>
                </a:lnTo>
                <a:lnTo>
                  <a:pt x="3468255" y="330847"/>
                </a:lnTo>
                <a:lnTo>
                  <a:pt x="3462782" y="337197"/>
                </a:lnTo>
                <a:lnTo>
                  <a:pt x="3453841" y="337197"/>
                </a:lnTo>
                <a:lnTo>
                  <a:pt x="3448380" y="330847"/>
                </a:lnTo>
                <a:lnTo>
                  <a:pt x="3445891" y="328307"/>
                </a:lnTo>
                <a:lnTo>
                  <a:pt x="3445395" y="327037"/>
                </a:lnTo>
                <a:lnTo>
                  <a:pt x="3444900" y="325767"/>
                </a:lnTo>
                <a:lnTo>
                  <a:pt x="3444405" y="324497"/>
                </a:lnTo>
                <a:lnTo>
                  <a:pt x="3444405" y="318147"/>
                </a:lnTo>
                <a:lnTo>
                  <a:pt x="3445395" y="315607"/>
                </a:lnTo>
                <a:lnTo>
                  <a:pt x="3446881" y="313067"/>
                </a:lnTo>
                <a:lnTo>
                  <a:pt x="3448875" y="310527"/>
                </a:lnTo>
                <a:lnTo>
                  <a:pt x="3449370" y="309257"/>
                </a:lnTo>
                <a:lnTo>
                  <a:pt x="3449866" y="309257"/>
                </a:lnTo>
                <a:lnTo>
                  <a:pt x="3452355" y="306717"/>
                </a:lnTo>
                <a:lnTo>
                  <a:pt x="3457816" y="301637"/>
                </a:lnTo>
                <a:lnTo>
                  <a:pt x="3466757" y="301637"/>
                </a:lnTo>
                <a:lnTo>
                  <a:pt x="3472230" y="307987"/>
                </a:lnTo>
                <a:lnTo>
                  <a:pt x="3477691" y="313067"/>
                </a:lnTo>
                <a:lnTo>
                  <a:pt x="3477691" y="293763"/>
                </a:lnTo>
                <a:lnTo>
                  <a:pt x="3476701" y="292747"/>
                </a:lnTo>
                <a:lnTo>
                  <a:pt x="3472065" y="290207"/>
                </a:lnTo>
                <a:lnTo>
                  <a:pt x="3469741" y="288937"/>
                </a:lnTo>
                <a:lnTo>
                  <a:pt x="3458311" y="288937"/>
                </a:lnTo>
                <a:lnTo>
                  <a:pt x="3456330" y="290207"/>
                </a:lnTo>
                <a:lnTo>
                  <a:pt x="3456228" y="288937"/>
                </a:lnTo>
                <a:lnTo>
                  <a:pt x="3456127" y="287667"/>
                </a:lnTo>
                <a:lnTo>
                  <a:pt x="3456025" y="286397"/>
                </a:lnTo>
                <a:lnTo>
                  <a:pt x="3455924" y="285127"/>
                </a:lnTo>
                <a:lnTo>
                  <a:pt x="3455822" y="283857"/>
                </a:lnTo>
                <a:lnTo>
                  <a:pt x="3453346" y="277507"/>
                </a:lnTo>
                <a:lnTo>
                  <a:pt x="3448875" y="272427"/>
                </a:lnTo>
                <a:lnTo>
                  <a:pt x="3443897" y="266077"/>
                </a:lnTo>
                <a:lnTo>
                  <a:pt x="3443401" y="265899"/>
                </a:lnTo>
                <a:lnTo>
                  <a:pt x="3443401" y="288937"/>
                </a:lnTo>
                <a:lnTo>
                  <a:pt x="3443401" y="295287"/>
                </a:lnTo>
                <a:lnTo>
                  <a:pt x="3442411" y="297827"/>
                </a:lnTo>
                <a:lnTo>
                  <a:pt x="3440925" y="300367"/>
                </a:lnTo>
                <a:lnTo>
                  <a:pt x="3438931" y="301637"/>
                </a:lnTo>
                <a:lnTo>
                  <a:pt x="3438436" y="302907"/>
                </a:lnTo>
                <a:lnTo>
                  <a:pt x="3437940" y="302907"/>
                </a:lnTo>
                <a:lnTo>
                  <a:pt x="3418560" y="321957"/>
                </a:lnTo>
                <a:lnTo>
                  <a:pt x="3416071" y="324497"/>
                </a:lnTo>
                <a:lnTo>
                  <a:pt x="3412096" y="325767"/>
                </a:lnTo>
                <a:lnTo>
                  <a:pt x="3404641" y="325767"/>
                </a:lnTo>
                <a:lnTo>
                  <a:pt x="3401174" y="324497"/>
                </a:lnTo>
                <a:lnTo>
                  <a:pt x="3396196" y="318147"/>
                </a:lnTo>
                <a:lnTo>
                  <a:pt x="3394710" y="314337"/>
                </a:lnTo>
                <a:lnTo>
                  <a:pt x="3394710" y="313067"/>
                </a:lnTo>
                <a:lnTo>
                  <a:pt x="3394710" y="306717"/>
                </a:lnTo>
                <a:lnTo>
                  <a:pt x="3396196" y="304177"/>
                </a:lnTo>
                <a:lnTo>
                  <a:pt x="3397681" y="302907"/>
                </a:lnTo>
                <a:lnTo>
                  <a:pt x="3399180" y="301637"/>
                </a:lnTo>
                <a:lnTo>
                  <a:pt x="3414585" y="286397"/>
                </a:lnTo>
                <a:lnTo>
                  <a:pt x="3422040" y="278777"/>
                </a:lnTo>
                <a:lnTo>
                  <a:pt x="3425520" y="277507"/>
                </a:lnTo>
                <a:lnTo>
                  <a:pt x="3433470" y="277507"/>
                </a:lnTo>
                <a:lnTo>
                  <a:pt x="3436950" y="278777"/>
                </a:lnTo>
                <a:lnTo>
                  <a:pt x="3441916" y="285127"/>
                </a:lnTo>
                <a:lnTo>
                  <a:pt x="3443401" y="288937"/>
                </a:lnTo>
                <a:lnTo>
                  <a:pt x="3443401" y="265899"/>
                </a:lnTo>
                <a:lnTo>
                  <a:pt x="3440417" y="264807"/>
                </a:lnTo>
                <a:lnTo>
                  <a:pt x="3436950" y="263537"/>
                </a:lnTo>
                <a:lnTo>
                  <a:pt x="3426510" y="263537"/>
                </a:lnTo>
                <a:lnTo>
                  <a:pt x="3424529" y="264807"/>
                </a:lnTo>
                <a:lnTo>
                  <a:pt x="3422040" y="264807"/>
                </a:lnTo>
                <a:lnTo>
                  <a:pt x="3421938" y="263537"/>
                </a:lnTo>
                <a:lnTo>
                  <a:pt x="3421837" y="262267"/>
                </a:lnTo>
                <a:lnTo>
                  <a:pt x="3421748" y="260997"/>
                </a:lnTo>
                <a:lnTo>
                  <a:pt x="3421646" y="259727"/>
                </a:lnTo>
                <a:lnTo>
                  <a:pt x="3421545" y="258457"/>
                </a:lnTo>
                <a:lnTo>
                  <a:pt x="3419551" y="253377"/>
                </a:lnTo>
                <a:lnTo>
                  <a:pt x="3419056" y="252107"/>
                </a:lnTo>
                <a:lnTo>
                  <a:pt x="3414585" y="247027"/>
                </a:lnTo>
                <a:lnTo>
                  <a:pt x="3411105" y="243471"/>
                </a:lnTo>
                <a:lnTo>
                  <a:pt x="3411105" y="262267"/>
                </a:lnTo>
                <a:lnTo>
                  <a:pt x="3411105" y="271157"/>
                </a:lnTo>
                <a:lnTo>
                  <a:pt x="3405149" y="277507"/>
                </a:lnTo>
                <a:lnTo>
                  <a:pt x="3389744" y="291477"/>
                </a:lnTo>
                <a:lnTo>
                  <a:pt x="3384766" y="296557"/>
                </a:lnTo>
                <a:lnTo>
                  <a:pt x="3378809" y="302907"/>
                </a:lnTo>
                <a:lnTo>
                  <a:pt x="3369868" y="301637"/>
                </a:lnTo>
                <a:lnTo>
                  <a:pt x="3364395" y="296557"/>
                </a:lnTo>
                <a:lnTo>
                  <a:pt x="3361918" y="294017"/>
                </a:lnTo>
                <a:lnTo>
                  <a:pt x="3360420" y="290207"/>
                </a:lnTo>
                <a:lnTo>
                  <a:pt x="3360420" y="282587"/>
                </a:lnTo>
                <a:lnTo>
                  <a:pt x="3361918" y="278777"/>
                </a:lnTo>
                <a:lnTo>
                  <a:pt x="3364890" y="276237"/>
                </a:lnTo>
                <a:lnTo>
                  <a:pt x="3369868" y="271157"/>
                </a:lnTo>
                <a:lnTo>
                  <a:pt x="3370364" y="271157"/>
                </a:lnTo>
                <a:lnTo>
                  <a:pt x="3375825" y="266077"/>
                </a:lnTo>
                <a:lnTo>
                  <a:pt x="3381298" y="260997"/>
                </a:lnTo>
                <a:lnTo>
                  <a:pt x="3381794" y="259727"/>
                </a:lnTo>
                <a:lnTo>
                  <a:pt x="3385769" y="257187"/>
                </a:lnTo>
                <a:lnTo>
                  <a:pt x="3388245" y="254647"/>
                </a:lnTo>
                <a:lnTo>
                  <a:pt x="3391725" y="253377"/>
                </a:lnTo>
                <a:lnTo>
                  <a:pt x="3399675" y="253377"/>
                </a:lnTo>
                <a:lnTo>
                  <a:pt x="3403155" y="254647"/>
                </a:lnTo>
                <a:lnTo>
                  <a:pt x="3405644" y="257187"/>
                </a:lnTo>
                <a:lnTo>
                  <a:pt x="3411105" y="262267"/>
                </a:lnTo>
                <a:lnTo>
                  <a:pt x="3411105" y="243471"/>
                </a:lnTo>
                <a:lnTo>
                  <a:pt x="3409619" y="241947"/>
                </a:lnTo>
                <a:lnTo>
                  <a:pt x="3402660" y="239407"/>
                </a:lnTo>
                <a:lnTo>
                  <a:pt x="3388245" y="239407"/>
                </a:lnTo>
                <a:lnTo>
                  <a:pt x="3387750" y="233057"/>
                </a:lnTo>
                <a:lnTo>
                  <a:pt x="3385769" y="227977"/>
                </a:lnTo>
                <a:lnTo>
                  <a:pt x="3385274" y="226707"/>
                </a:lnTo>
                <a:lnTo>
                  <a:pt x="3378187" y="219087"/>
                </a:lnTo>
                <a:lnTo>
                  <a:pt x="3377323" y="218160"/>
                </a:lnTo>
                <a:lnTo>
                  <a:pt x="3377323" y="236867"/>
                </a:lnTo>
                <a:lnTo>
                  <a:pt x="3377323" y="245757"/>
                </a:lnTo>
                <a:lnTo>
                  <a:pt x="3372840" y="250837"/>
                </a:lnTo>
                <a:lnTo>
                  <a:pt x="3360420" y="262267"/>
                </a:lnTo>
                <a:lnTo>
                  <a:pt x="3357943" y="264807"/>
                </a:lnTo>
                <a:lnTo>
                  <a:pt x="3354959" y="266077"/>
                </a:lnTo>
                <a:lnTo>
                  <a:pt x="3347504" y="266077"/>
                </a:lnTo>
                <a:lnTo>
                  <a:pt x="3344024" y="264807"/>
                </a:lnTo>
                <a:lnTo>
                  <a:pt x="3339058" y="258457"/>
                </a:lnTo>
                <a:lnTo>
                  <a:pt x="3337560" y="254647"/>
                </a:lnTo>
                <a:lnTo>
                  <a:pt x="3337560" y="247027"/>
                </a:lnTo>
                <a:lnTo>
                  <a:pt x="3339058" y="243217"/>
                </a:lnTo>
                <a:lnTo>
                  <a:pt x="3342043" y="241947"/>
                </a:lnTo>
                <a:lnTo>
                  <a:pt x="3352469" y="231787"/>
                </a:lnTo>
                <a:lnTo>
                  <a:pt x="3354959" y="229247"/>
                </a:lnTo>
                <a:lnTo>
                  <a:pt x="3358438" y="227977"/>
                </a:lnTo>
                <a:lnTo>
                  <a:pt x="3366389" y="227977"/>
                </a:lnTo>
                <a:lnTo>
                  <a:pt x="3369868" y="229247"/>
                </a:lnTo>
                <a:lnTo>
                  <a:pt x="3377323" y="236867"/>
                </a:lnTo>
                <a:lnTo>
                  <a:pt x="3377323" y="218160"/>
                </a:lnTo>
                <a:lnTo>
                  <a:pt x="3375825" y="216547"/>
                </a:lnTo>
                <a:lnTo>
                  <a:pt x="3368865" y="214007"/>
                </a:lnTo>
                <a:lnTo>
                  <a:pt x="3354959" y="214007"/>
                </a:lnTo>
                <a:lnTo>
                  <a:pt x="3348990" y="215277"/>
                </a:lnTo>
                <a:lnTo>
                  <a:pt x="3344024" y="219087"/>
                </a:lnTo>
                <a:lnTo>
                  <a:pt x="3322663" y="187337"/>
                </a:lnTo>
                <a:lnTo>
                  <a:pt x="3321659" y="186067"/>
                </a:lnTo>
                <a:lnTo>
                  <a:pt x="3268002" y="168287"/>
                </a:lnTo>
                <a:lnTo>
                  <a:pt x="3264522" y="167017"/>
                </a:lnTo>
                <a:lnTo>
                  <a:pt x="3260547" y="169557"/>
                </a:lnTo>
                <a:lnTo>
                  <a:pt x="3259556" y="172097"/>
                </a:lnTo>
                <a:lnTo>
                  <a:pt x="3258553" y="175907"/>
                </a:lnTo>
                <a:lnTo>
                  <a:pt x="3260547" y="180987"/>
                </a:lnTo>
                <a:lnTo>
                  <a:pt x="3264027" y="180987"/>
                </a:lnTo>
                <a:lnTo>
                  <a:pt x="3314712" y="198767"/>
                </a:lnTo>
                <a:lnTo>
                  <a:pt x="3335083" y="229247"/>
                </a:lnTo>
                <a:lnTo>
                  <a:pt x="3332594" y="231787"/>
                </a:lnTo>
                <a:lnTo>
                  <a:pt x="3327133" y="236867"/>
                </a:lnTo>
                <a:lnTo>
                  <a:pt x="3324148" y="243217"/>
                </a:lnTo>
                <a:lnTo>
                  <a:pt x="3324148" y="258457"/>
                </a:lnTo>
                <a:lnTo>
                  <a:pt x="3326638" y="266077"/>
                </a:lnTo>
                <a:lnTo>
                  <a:pt x="3332099" y="271157"/>
                </a:lnTo>
                <a:lnTo>
                  <a:pt x="3336569" y="274967"/>
                </a:lnTo>
                <a:lnTo>
                  <a:pt x="3342538" y="277507"/>
                </a:lnTo>
                <a:lnTo>
                  <a:pt x="3348990" y="278777"/>
                </a:lnTo>
                <a:lnTo>
                  <a:pt x="3348494" y="281317"/>
                </a:lnTo>
                <a:lnTo>
                  <a:pt x="3347504" y="283857"/>
                </a:lnTo>
                <a:lnTo>
                  <a:pt x="3347504" y="294017"/>
                </a:lnTo>
                <a:lnTo>
                  <a:pt x="3349993" y="300367"/>
                </a:lnTo>
                <a:lnTo>
                  <a:pt x="3355454" y="305447"/>
                </a:lnTo>
                <a:lnTo>
                  <a:pt x="3360420" y="310527"/>
                </a:lnTo>
                <a:lnTo>
                  <a:pt x="3367379" y="314337"/>
                </a:lnTo>
                <a:lnTo>
                  <a:pt x="3377819" y="314337"/>
                </a:lnTo>
                <a:lnTo>
                  <a:pt x="3379800" y="313067"/>
                </a:lnTo>
                <a:lnTo>
                  <a:pt x="3382289" y="313067"/>
                </a:lnTo>
                <a:lnTo>
                  <a:pt x="3382391" y="314337"/>
                </a:lnTo>
                <a:lnTo>
                  <a:pt x="3382492" y="315607"/>
                </a:lnTo>
                <a:lnTo>
                  <a:pt x="3382581" y="316877"/>
                </a:lnTo>
                <a:lnTo>
                  <a:pt x="3382683" y="318147"/>
                </a:lnTo>
                <a:lnTo>
                  <a:pt x="3382784" y="319417"/>
                </a:lnTo>
                <a:lnTo>
                  <a:pt x="3385274" y="325767"/>
                </a:lnTo>
                <a:lnTo>
                  <a:pt x="3389744" y="329577"/>
                </a:lnTo>
                <a:lnTo>
                  <a:pt x="3394710" y="335927"/>
                </a:lnTo>
                <a:lnTo>
                  <a:pt x="3401669" y="338467"/>
                </a:lnTo>
                <a:lnTo>
                  <a:pt x="3416579" y="338467"/>
                </a:lnTo>
                <a:lnTo>
                  <a:pt x="3423526" y="335927"/>
                </a:lnTo>
                <a:lnTo>
                  <a:pt x="3432479" y="327037"/>
                </a:lnTo>
                <a:lnTo>
                  <a:pt x="3433470" y="330847"/>
                </a:lnTo>
                <a:lnTo>
                  <a:pt x="3435947" y="335927"/>
                </a:lnTo>
                <a:lnTo>
                  <a:pt x="3444900" y="344817"/>
                </a:lnTo>
                <a:lnTo>
                  <a:pt x="3451847" y="347357"/>
                </a:lnTo>
                <a:lnTo>
                  <a:pt x="3466261" y="347357"/>
                </a:lnTo>
                <a:lnTo>
                  <a:pt x="3473221" y="344817"/>
                </a:lnTo>
                <a:lnTo>
                  <a:pt x="3478187" y="339737"/>
                </a:lnTo>
                <a:lnTo>
                  <a:pt x="3480841" y="337197"/>
                </a:lnTo>
                <a:lnTo>
                  <a:pt x="3482162" y="335927"/>
                </a:lnTo>
                <a:lnTo>
                  <a:pt x="3482657" y="335927"/>
                </a:lnTo>
                <a:lnTo>
                  <a:pt x="3487636" y="339737"/>
                </a:lnTo>
                <a:lnTo>
                  <a:pt x="3493097" y="344817"/>
                </a:lnTo>
                <a:lnTo>
                  <a:pt x="3500056" y="347357"/>
                </a:lnTo>
                <a:lnTo>
                  <a:pt x="3513467" y="347357"/>
                </a:lnTo>
                <a:lnTo>
                  <a:pt x="3520922" y="344817"/>
                </a:lnTo>
                <a:lnTo>
                  <a:pt x="3529863" y="335927"/>
                </a:lnTo>
                <a:lnTo>
                  <a:pt x="3532352" y="332117"/>
                </a:lnTo>
                <a:lnTo>
                  <a:pt x="3533343" y="327037"/>
                </a:lnTo>
                <a:lnTo>
                  <a:pt x="3540302" y="333387"/>
                </a:lnTo>
                <a:lnTo>
                  <a:pt x="3547262" y="337197"/>
                </a:lnTo>
                <a:lnTo>
                  <a:pt x="3561664" y="337197"/>
                </a:lnTo>
                <a:lnTo>
                  <a:pt x="3568623" y="333387"/>
                </a:lnTo>
                <a:lnTo>
                  <a:pt x="3575151" y="327037"/>
                </a:lnTo>
                <a:lnTo>
                  <a:pt x="3579063" y="323227"/>
                </a:lnTo>
                <a:lnTo>
                  <a:pt x="3581539" y="316877"/>
                </a:lnTo>
                <a:lnTo>
                  <a:pt x="3581539" y="309257"/>
                </a:lnTo>
                <a:lnTo>
                  <a:pt x="3583533" y="310527"/>
                </a:lnTo>
                <a:lnTo>
                  <a:pt x="3593960" y="310527"/>
                </a:lnTo>
                <a:lnTo>
                  <a:pt x="3596449" y="309257"/>
                </a:lnTo>
                <a:lnTo>
                  <a:pt x="3601415" y="306717"/>
                </a:lnTo>
                <a:lnTo>
                  <a:pt x="3606889" y="301637"/>
                </a:lnTo>
                <a:lnTo>
                  <a:pt x="3609035" y="299097"/>
                </a:lnTo>
                <a:lnTo>
                  <a:pt x="3611181" y="296557"/>
                </a:lnTo>
                <a:lnTo>
                  <a:pt x="3613708" y="290207"/>
                </a:lnTo>
                <a:lnTo>
                  <a:pt x="3614572" y="282587"/>
                </a:lnTo>
                <a:lnTo>
                  <a:pt x="3614445" y="281317"/>
                </a:lnTo>
                <a:lnTo>
                  <a:pt x="3614318" y="280047"/>
                </a:lnTo>
                <a:lnTo>
                  <a:pt x="3614204" y="278777"/>
                </a:lnTo>
                <a:lnTo>
                  <a:pt x="3614077" y="277507"/>
                </a:lnTo>
                <a:lnTo>
                  <a:pt x="3613962" y="276237"/>
                </a:lnTo>
                <a:lnTo>
                  <a:pt x="3613835" y="274967"/>
                </a:lnTo>
                <a:lnTo>
                  <a:pt x="3620300" y="274967"/>
                </a:lnTo>
                <a:lnTo>
                  <a:pt x="3626764" y="272427"/>
                </a:lnTo>
                <a:lnTo>
                  <a:pt x="3631234" y="267347"/>
                </a:lnTo>
                <a:lnTo>
                  <a:pt x="3632911" y="264807"/>
                </a:lnTo>
                <a:lnTo>
                  <a:pt x="3637102" y="258457"/>
                </a:lnTo>
                <a:lnTo>
                  <a:pt x="3639007" y="248297"/>
                </a:lnTo>
                <a:lnTo>
                  <a:pt x="3636899" y="238137"/>
                </a:lnTo>
                <a:lnTo>
                  <a:pt x="3630739" y="229247"/>
                </a:lnTo>
                <a:lnTo>
                  <a:pt x="3628250" y="226707"/>
                </a:lnTo>
                <a:lnTo>
                  <a:pt x="3634295" y="217817"/>
                </a:lnTo>
                <a:lnTo>
                  <a:pt x="3648125" y="197497"/>
                </a:lnTo>
                <a:lnTo>
                  <a:pt x="3691356" y="180987"/>
                </a:lnTo>
                <a:lnTo>
                  <a:pt x="3694341" y="180987"/>
                </a:lnTo>
                <a:lnTo>
                  <a:pt x="3695827" y="175907"/>
                </a:lnTo>
                <a:lnTo>
                  <a:pt x="3693350" y="169557"/>
                </a:lnTo>
                <a:lnTo>
                  <a:pt x="3689375" y="168287"/>
                </a:lnTo>
                <a:lnTo>
                  <a:pt x="3686391" y="169557"/>
                </a:lnTo>
                <a:lnTo>
                  <a:pt x="3641166" y="186067"/>
                </a:lnTo>
                <a:lnTo>
                  <a:pt x="3639680" y="187337"/>
                </a:lnTo>
                <a:lnTo>
                  <a:pt x="3638689" y="187337"/>
                </a:lnTo>
                <a:lnTo>
                  <a:pt x="3638194" y="188607"/>
                </a:lnTo>
                <a:lnTo>
                  <a:pt x="3618319" y="217817"/>
                </a:lnTo>
                <a:lnTo>
                  <a:pt x="3566172" y="168287"/>
                </a:lnTo>
                <a:lnTo>
                  <a:pt x="3562159" y="164477"/>
                </a:lnTo>
                <a:lnTo>
                  <a:pt x="3569360" y="161937"/>
                </a:lnTo>
                <a:lnTo>
                  <a:pt x="3590988" y="154317"/>
                </a:lnTo>
                <a:lnTo>
                  <a:pt x="3594468" y="153047"/>
                </a:lnTo>
                <a:lnTo>
                  <a:pt x="3596449" y="149237"/>
                </a:lnTo>
                <a:lnTo>
                  <a:pt x="3594963" y="146697"/>
                </a:lnTo>
                <a:lnTo>
                  <a:pt x="3593960" y="142887"/>
                </a:lnTo>
                <a:lnTo>
                  <a:pt x="3589985" y="140347"/>
                </a:lnTo>
                <a:lnTo>
                  <a:pt x="3540302" y="158127"/>
                </a:lnTo>
                <a:lnTo>
                  <a:pt x="3527120" y="160667"/>
                </a:lnTo>
                <a:lnTo>
                  <a:pt x="3488131" y="155587"/>
                </a:lnTo>
                <a:lnTo>
                  <a:pt x="3466757" y="145427"/>
                </a:lnTo>
                <a:lnTo>
                  <a:pt x="3463772" y="146697"/>
                </a:lnTo>
                <a:lnTo>
                  <a:pt x="3461791" y="147967"/>
                </a:lnTo>
                <a:lnTo>
                  <a:pt x="3451377" y="158127"/>
                </a:lnTo>
                <a:lnTo>
                  <a:pt x="3437001" y="169557"/>
                </a:lnTo>
                <a:lnTo>
                  <a:pt x="3421608" y="180987"/>
                </a:lnTo>
                <a:lnTo>
                  <a:pt x="3408121" y="187337"/>
                </a:lnTo>
                <a:lnTo>
                  <a:pt x="3402660" y="187337"/>
                </a:lnTo>
                <a:lnTo>
                  <a:pt x="3397694" y="183527"/>
                </a:lnTo>
                <a:lnTo>
                  <a:pt x="3396196" y="180987"/>
                </a:lnTo>
                <a:lnTo>
                  <a:pt x="3395205" y="175907"/>
                </a:lnTo>
                <a:lnTo>
                  <a:pt x="3396691" y="172097"/>
                </a:lnTo>
                <a:lnTo>
                  <a:pt x="3440430" y="123837"/>
                </a:lnTo>
                <a:lnTo>
                  <a:pt x="3486099" y="99707"/>
                </a:lnTo>
                <a:lnTo>
                  <a:pt x="3528377" y="93357"/>
                </a:lnTo>
                <a:lnTo>
                  <a:pt x="3577564" y="97167"/>
                </a:lnTo>
                <a:lnTo>
                  <a:pt x="3580053" y="97167"/>
                </a:lnTo>
                <a:lnTo>
                  <a:pt x="3587470" y="93357"/>
                </a:lnTo>
                <a:lnTo>
                  <a:pt x="3589947" y="92087"/>
                </a:lnTo>
                <a:lnTo>
                  <a:pt x="3597364" y="88277"/>
                </a:lnTo>
                <a:lnTo>
                  <a:pt x="3609733" y="81927"/>
                </a:lnTo>
                <a:lnTo>
                  <a:pt x="3691356" y="40017"/>
                </a:lnTo>
                <a:lnTo>
                  <a:pt x="3694836" y="38747"/>
                </a:lnTo>
                <a:lnTo>
                  <a:pt x="3695827" y="33667"/>
                </a:lnTo>
                <a:close/>
              </a:path>
            </a:pathLst>
          </a:custGeom>
          <a:solidFill>
            <a:srgbClr val="FFFFFF"/>
          </a:solidFill>
        </p:spPr>
        <p:txBody>
          <a:bodyPr wrap="square" lIns="0" tIns="0" rIns="0" bIns="0" rtlCol="0"/>
          <a:lstStyle/>
          <a:p>
            <a:endParaRPr/>
          </a:p>
        </p:txBody>
      </p:sp>
      <p:sp>
        <p:nvSpPr>
          <p:cNvPr id="36" name="object 36"/>
          <p:cNvSpPr txBox="1"/>
          <p:nvPr/>
        </p:nvSpPr>
        <p:spPr>
          <a:xfrm>
            <a:off x="1277108" y="9028386"/>
            <a:ext cx="2146935" cy="508634"/>
          </a:xfrm>
          <a:prstGeom prst="rect">
            <a:avLst/>
          </a:prstGeom>
        </p:spPr>
        <p:txBody>
          <a:bodyPr vert="horz" wrap="square" lIns="0" tIns="33020" rIns="0" bIns="0" rtlCol="0">
            <a:spAutoFit/>
          </a:bodyPr>
          <a:lstStyle/>
          <a:p>
            <a:pPr marL="12700">
              <a:lnSpc>
                <a:spcPct val="100000"/>
              </a:lnSpc>
              <a:spcBef>
                <a:spcPts val="260"/>
              </a:spcBef>
            </a:pPr>
            <a:r>
              <a:rPr sz="700" spc="-10" dirty="0">
                <a:solidFill>
                  <a:srgbClr val="FFFFFF"/>
                </a:solidFill>
                <a:latin typeface="Arial Black"/>
                <a:cs typeface="Arial Black"/>
              </a:rPr>
              <a:t>REGULATION</a:t>
            </a:r>
            <a:endParaRPr sz="700" dirty="0">
              <a:latin typeface="Arial Black"/>
              <a:cs typeface="Arial Black"/>
            </a:endParaRPr>
          </a:p>
          <a:p>
            <a:pPr marL="12700" marR="5080">
              <a:lnSpc>
                <a:spcPct val="107200"/>
              </a:lnSpc>
              <a:spcBef>
                <a:spcPts val="100"/>
              </a:spcBef>
            </a:pPr>
            <a:r>
              <a:rPr sz="700" dirty="0">
                <a:solidFill>
                  <a:srgbClr val="FFFFFF"/>
                </a:solidFill>
                <a:latin typeface="Arial"/>
                <a:cs typeface="Arial"/>
              </a:rPr>
              <a:t>By</a:t>
            </a:r>
            <a:r>
              <a:rPr sz="700" spc="45" dirty="0">
                <a:solidFill>
                  <a:srgbClr val="FFFFFF"/>
                </a:solidFill>
                <a:latin typeface="Arial"/>
                <a:cs typeface="Arial"/>
              </a:rPr>
              <a:t> </a:t>
            </a:r>
            <a:r>
              <a:rPr sz="700" dirty="0">
                <a:solidFill>
                  <a:srgbClr val="FFFFFF"/>
                </a:solidFill>
                <a:latin typeface="Arial"/>
                <a:cs typeface="Arial"/>
              </a:rPr>
              <a:t>taking</a:t>
            </a:r>
            <a:r>
              <a:rPr sz="700" spc="45" dirty="0">
                <a:solidFill>
                  <a:srgbClr val="FFFFFF"/>
                </a:solidFill>
                <a:latin typeface="Arial"/>
                <a:cs typeface="Arial"/>
              </a:rPr>
              <a:t> </a:t>
            </a:r>
            <a:r>
              <a:rPr sz="700" spc="-30" dirty="0">
                <a:solidFill>
                  <a:srgbClr val="FFFFFF"/>
                </a:solidFill>
                <a:latin typeface="Arial"/>
                <a:cs typeface="Arial"/>
              </a:rPr>
              <a:t>a</a:t>
            </a:r>
            <a:r>
              <a:rPr sz="700" spc="45" dirty="0">
                <a:solidFill>
                  <a:srgbClr val="FFFFFF"/>
                </a:solidFill>
                <a:latin typeface="Arial"/>
                <a:cs typeface="Arial"/>
              </a:rPr>
              <a:t> </a:t>
            </a:r>
            <a:r>
              <a:rPr sz="700" dirty="0">
                <a:solidFill>
                  <a:srgbClr val="FFFFFF"/>
                </a:solidFill>
                <a:latin typeface="Arial"/>
                <a:cs typeface="Arial"/>
              </a:rPr>
              <a:t>proactive,</a:t>
            </a:r>
            <a:r>
              <a:rPr sz="700" spc="50" dirty="0">
                <a:solidFill>
                  <a:srgbClr val="FFFFFF"/>
                </a:solidFill>
                <a:latin typeface="Arial"/>
                <a:cs typeface="Arial"/>
              </a:rPr>
              <a:t> </a:t>
            </a:r>
            <a:r>
              <a:rPr sz="700" dirty="0">
                <a:solidFill>
                  <a:srgbClr val="FFFFFF"/>
                </a:solidFill>
                <a:latin typeface="Arial"/>
                <a:cs typeface="Arial"/>
              </a:rPr>
              <a:t>rather</a:t>
            </a:r>
            <a:r>
              <a:rPr sz="700" spc="45" dirty="0">
                <a:solidFill>
                  <a:srgbClr val="FFFFFF"/>
                </a:solidFill>
                <a:latin typeface="Arial"/>
                <a:cs typeface="Arial"/>
              </a:rPr>
              <a:t> </a:t>
            </a:r>
            <a:r>
              <a:rPr sz="700" dirty="0">
                <a:solidFill>
                  <a:srgbClr val="FFFFFF"/>
                </a:solidFill>
                <a:latin typeface="Arial"/>
                <a:cs typeface="Arial"/>
              </a:rPr>
              <a:t>than</a:t>
            </a:r>
            <a:r>
              <a:rPr sz="700" spc="45" dirty="0">
                <a:solidFill>
                  <a:srgbClr val="FFFFFF"/>
                </a:solidFill>
                <a:latin typeface="Arial"/>
                <a:cs typeface="Arial"/>
              </a:rPr>
              <a:t> </a:t>
            </a:r>
            <a:r>
              <a:rPr sz="700" dirty="0">
                <a:solidFill>
                  <a:srgbClr val="FFFFFF"/>
                </a:solidFill>
                <a:latin typeface="Arial"/>
                <a:cs typeface="Arial"/>
              </a:rPr>
              <a:t>reactive,</a:t>
            </a:r>
            <a:r>
              <a:rPr sz="700" spc="50" dirty="0">
                <a:solidFill>
                  <a:srgbClr val="FFFFFF"/>
                </a:solidFill>
                <a:latin typeface="Arial"/>
                <a:cs typeface="Arial"/>
              </a:rPr>
              <a:t> </a:t>
            </a:r>
            <a:r>
              <a:rPr sz="700" spc="-10" dirty="0">
                <a:solidFill>
                  <a:srgbClr val="FFFFFF"/>
                </a:solidFill>
                <a:latin typeface="Arial"/>
                <a:cs typeface="Arial"/>
              </a:rPr>
              <a:t>approach</a:t>
            </a:r>
            <a:r>
              <a:rPr sz="700" spc="500" dirty="0">
                <a:solidFill>
                  <a:srgbClr val="FFFFFF"/>
                </a:solidFill>
                <a:latin typeface="Arial"/>
                <a:cs typeface="Arial"/>
              </a:rPr>
              <a:t> </a:t>
            </a:r>
            <a:r>
              <a:rPr sz="700" dirty="0">
                <a:solidFill>
                  <a:srgbClr val="FFFFFF"/>
                </a:solidFill>
                <a:latin typeface="Arial"/>
                <a:cs typeface="Arial"/>
              </a:rPr>
              <a:t>to</a:t>
            </a:r>
            <a:r>
              <a:rPr sz="700" spc="25" dirty="0">
                <a:solidFill>
                  <a:srgbClr val="FFFFFF"/>
                </a:solidFill>
                <a:latin typeface="Arial"/>
                <a:cs typeface="Arial"/>
              </a:rPr>
              <a:t> </a:t>
            </a:r>
            <a:r>
              <a:rPr sz="700" spc="-10" dirty="0">
                <a:solidFill>
                  <a:srgbClr val="FFFFFF"/>
                </a:solidFill>
                <a:latin typeface="Arial"/>
                <a:cs typeface="Arial"/>
              </a:rPr>
              <a:t>compliance</a:t>
            </a:r>
            <a:r>
              <a:rPr sz="700" spc="25" dirty="0">
                <a:solidFill>
                  <a:srgbClr val="FFFFFF"/>
                </a:solidFill>
                <a:latin typeface="Arial"/>
                <a:cs typeface="Arial"/>
              </a:rPr>
              <a:t> </a:t>
            </a:r>
            <a:r>
              <a:rPr sz="700" dirty="0">
                <a:solidFill>
                  <a:srgbClr val="FFFFFF"/>
                </a:solidFill>
                <a:latin typeface="Arial"/>
                <a:cs typeface="Arial"/>
              </a:rPr>
              <a:t>with</a:t>
            </a:r>
            <a:r>
              <a:rPr sz="700" spc="25" dirty="0">
                <a:solidFill>
                  <a:srgbClr val="FFFFFF"/>
                </a:solidFill>
                <a:latin typeface="Arial"/>
                <a:cs typeface="Arial"/>
              </a:rPr>
              <a:t> </a:t>
            </a:r>
            <a:r>
              <a:rPr sz="700" spc="-20" dirty="0">
                <a:solidFill>
                  <a:srgbClr val="FFFFFF"/>
                </a:solidFill>
                <a:latin typeface="Arial"/>
                <a:cs typeface="Arial"/>
              </a:rPr>
              <a:t>ESG</a:t>
            </a:r>
            <a:r>
              <a:rPr sz="700" spc="30" dirty="0">
                <a:solidFill>
                  <a:srgbClr val="FFFFFF"/>
                </a:solidFill>
                <a:latin typeface="Arial"/>
                <a:cs typeface="Arial"/>
              </a:rPr>
              <a:t> </a:t>
            </a:r>
            <a:r>
              <a:rPr sz="700" dirty="0">
                <a:solidFill>
                  <a:srgbClr val="FFFFFF"/>
                </a:solidFill>
                <a:latin typeface="Arial"/>
                <a:cs typeface="Arial"/>
              </a:rPr>
              <a:t>regulations,</a:t>
            </a:r>
            <a:r>
              <a:rPr sz="700" spc="25" dirty="0">
                <a:solidFill>
                  <a:srgbClr val="FFFFFF"/>
                </a:solidFill>
                <a:latin typeface="Arial"/>
                <a:cs typeface="Arial"/>
              </a:rPr>
              <a:t> </a:t>
            </a:r>
            <a:r>
              <a:rPr sz="700" spc="-10" dirty="0">
                <a:solidFill>
                  <a:srgbClr val="FFFFFF"/>
                </a:solidFill>
                <a:latin typeface="Arial"/>
                <a:cs typeface="Arial"/>
              </a:rPr>
              <a:t>companies</a:t>
            </a:r>
            <a:r>
              <a:rPr sz="700" spc="25" dirty="0">
                <a:solidFill>
                  <a:srgbClr val="FFFFFF"/>
                </a:solidFill>
                <a:latin typeface="Arial"/>
                <a:cs typeface="Arial"/>
              </a:rPr>
              <a:t> </a:t>
            </a:r>
            <a:r>
              <a:rPr sz="700" spc="-25" dirty="0">
                <a:solidFill>
                  <a:srgbClr val="FFFFFF"/>
                </a:solidFill>
                <a:latin typeface="Arial"/>
                <a:cs typeface="Arial"/>
              </a:rPr>
              <a:t>are</a:t>
            </a:r>
            <a:r>
              <a:rPr sz="700" spc="500" dirty="0">
                <a:solidFill>
                  <a:srgbClr val="FFFFFF"/>
                </a:solidFill>
                <a:latin typeface="Arial"/>
                <a:cs typeface="Arial"/>
              </a:rPr>
              <a:t> </a:t>
            </a:r>
            <a:r>
              <a:rPr sz="700" dirty="0">
                <a:solidFill>
                  <a:srgbClr val="FFFFFF"/>
                </a:solidFill>
                <a:latin typeface="Arial"/>
                <a:cs typeface="Arial"/>
              </a:rPr>
              <a:t>securing</a:t>
            </a:r>
            <a:r>
              <a:rPr sz="700" spc="10" dirty="0">
                <a:solidFill>
                  <a:srgbClr val="FFFFFF"/>
                </a:solidFill>
                <a:latin typeface="Arial"/>
                <a:cs typeface="Arial"/>
              </a:rPr>
              <a:t> </a:t>
            </a:r>
            <a:r>
              <a:rPr sz="700" spc="-30" dirty="0">
                <a:solidFill>
                  <a:srgbClr val="FFFFFF"/>
                </a:solidFill>
                <a:latin typeface="Arial"/>
                <a:cs typeface="Arial"/>
              </a:rPr>
              <a:t>a</a:t>
            </a:r>
            <a:r>
              <a:rPr sz="700" spc="15" dirty="0">
                <a:solidFill>
                  <a:srgbClr val="FFFFFF"/>
                </a:solidFill>
                <a:latin typeface="Arial"/>
                <a:cs typeface="Arial"/>
              </a:rPr>
              <a:t> </a:t>
            </a:r>
            <a:r>
              <a:rPr sz="700" dirty="0">
                <a:solidFill>
                  <a:srgbClr val="FFFFFF"/>
                </a:solidFill>
                <a:latin typeface="Arial"/>
                <a:cs typeface="Arial"/>
              </a:rPr>
              <a:t>competitive</a:t>
            </a:r>
            <a:r>
              <a:rPr sz="700" spc="15" dirty="0">
                <a:solidFill>
                  <a:srgbClr val="FFFFFF"/>
                </a:solidFill>
                <a:latin typeface="Arial"/>
                <a:cs typeface="Arial"/>
              </a:rPr>
              <a:t> </a:t>
            </a:r>
            <a:r>
              <a:rPr sz="700" dirty="0">
                <a:solidFill>
                  <a:srgbClr val="FFFFFF"/>
                </a:solidFill>
                <a:latin typeface="Arial"/>
                <a:cs typeface="Arial"/>
              </a:rPr>
              <a:t>advantage</a:t>
            </a:r>
            <a:r>
              <a:rPr sz="700" spc="15" dirty="0">
                <a:solidFill>
                  <a:srgbClr val="FFFFFF"/>
                </a:solidFill>
                <a:latin typeface="Arial"/>
                <a:cs typeface="Arial"/>
              </a:rPr>
              <a:t> </a:t>
            </a:r>
            <a:r>
              <a:rPr sz="700" dirty="0">
                <a:solidFill>
                  <a:srgbClr val="FFFFFF"/>
                </a:solidFill>
                <a:latin typeface="Arial"/>
                <a:cs typeface="Arial"/>
              </a:rPr>
              <a:t>versus</a:t>
            </a:r>
            <a:r>
              <a:rPr sz="700" spc="15" dirty="0">
                <a:solidFill>
                  <a:srgbClr val="FFFFFF"/>
                </a:solidFill>
                <a:latin typeface="Arial"/>
                <a:cs typeface="Arial"/>
              </a:rPr>
              <a:t> </a:t>
            </a:r>
            <a:r>
              <a:rPr sz="700" spc="-10" dirty="0">
                <a:solidFill>
                  <a:srgbClr val="FFFFFF"/>
                </a:solidFill>
                <a:latin typeface="Arial"/>
                <a:cs typeface="Arial"/>
              </a:rPr>
              <a:t>peers.</a:t>
            </a:r>
            <a:endParaRPr sz="700" dirty="0">
              <a:latin typeface="Arial"/>
              <a:cs typeface="Arial"/>
            </a:endParaRPr>
          </a:p>
        </p:txBody>
      </p:sp>
      <p:sp>
        <p:nvSpPr>
          <p:cNvPr id="37" name="object 37"/>
          <p:cNvSpPr txBox="1"/>
          <p:nvPr/>
        </p:nvSpPr>
        <p:spPr>
          <a:xfrm>
            <a:off x="1117607" y="4902220"/>
            <a:ext cx="1362075" cy="1753235"/>
          </a:xfrm>
          <a:prstGeom prst="rect">
            <a:avLst/>
          </a:prstGeom>
        </p:spPr>
        <p:txBody>
          <a:bodyPr vert="horz" wrap="square" lIns="0" tIns="12700" rIns="0" bIns="0" rtlCol="0">
            <a:spAutoFit/>
          </a:bodyPr>
          <a:lstStyle/>
          <a:p>
            <a:pPr marL="111125" marR="58419" indent="-99060">
              <a:lnSpc>
                <a:spcPct val="111100"/>
              </a:lnSpc>
              <a:spcBef>
                <a:spcPts val="100"/>
              </a:spcBef>
              <a:buClr>
                <a:srgbClr val="0C644C"/>
              </a:buClr>
              <a:buChar char="●"/>
              <a:tabLst>
                <a:tab pos="113664" algn="l"/>
              </a:tabLst>
            </a:pPr>
            <a:r>
              <a:rPr sz="600" spc="-20" dirty="0">
                <a:latin typeface="Arial"/>
                <a:cs typeface="Arial"/>
              </a:rPr>
              <a:t>Energy</a:t>
            </a:r>
            <a:r>
              <a:rPr sz="600" spc="20" dirty="0">
                <a:latin typeface="Arial"/>
                <a:cs typeface="Arial"/>
              </a:rPr>
              <a:t> </a:t>
            </a:r>
            <a:r>
              <a:rPr sz="600" spc="-10" dirty="0">
                <a:latin typeface="Arial"/>
                <a:cs typeface="Arial"/>
              </a:rPr>
              <a:t>consumption</a:t>
            </a:r>
            <a:r>
              <a:rPr sz="600" spc="25" dirty="0">
                <a:latin typeface="Arial"/>
                <a:cs typeface="Arial"/>
              </a:rPr>
              <a:t> </a:t>
            </a:r>
            <a:r>
              <a:rPr sz="600" spc="-10" dirty="0">
                <a:latin typeface="Arial"/>
                <a:cs typeface="Arial"/>
              </a:rPr>
              <a:t>and</a:t>
            </a:r>
            <a:r>
              <a:rPr sz="600" spc="25" dirty="0">
                <a:latin typeface="Arial"/>
                <a:cs typeface="Arial"/>
              </a:rPr>
              <a:t> </a:t>
            </a:r>
            <a:r>
              <a:rPr sz="600" spc="-10" dirty="0">
                <a:latin typeface="Arial"/>
                <a:cs typeface="Arial"/>
              </a:rPr>
              <a:t>emissions</a:t>
            </a:r>
            <a:r>
              <a:rPr sz="600" spc="500" dirty="0">
                <a:latin typeface="Arial"/>
                <a:cs typeface="Arial"/>
              </a:rPr>
              <a:t> 	</a:t>
            </a:r>
            <a:r>
              <a:rPr sz="600" dirty="0">
                <a:latin typeface="Arial"/>
                <a:cs typeface="Arial"/>
              </a:rPr>
              <a:t>in</a:t>
            </a:r>
            <a:r>
              <a:rPr sz="600" spc="-15" dirty="0">
                <a:latin typeface="Arial"/>
                <a:cs typeface="Arial"/>
              </a:rPr>
              <a:t> </a:t>
            </a:r>
            <a:r>
              <a:rPr sz="600" spc="-10" dirty="0">
                <a:latin typeface="Arial"/>
                <a:cs typeface="Arial"/>
              </a:rPr>
              <a:t>raw</a:t>
            </a:r>
            <a:r>
              <a:rPr sz="600" spc="-15" dirty="0">
                <a:latin typeface="Arial"/>
                <a:cs typeface="Arial"/>
              </a:rPr>
              <a:t> </a:t>
            </a:r>
            <a:r>
              <a:rPr sz="600" spc="-10" dirty="0">
                <a:latin typeface="Arial"/>
                <a:cs typeface="Arial"/>
              </a:rPr>
              <a:t>material extraction</a:t>
            </a:r>
            <a:endParaRPr sz="600" dirty="0">
              <a:latin typeface="Arial"/>
              <a:cs typeface="Arial"/>
            </a:endParaRPr>
          </a:p>
          <a:p>
            <a:pPr marL="111760" indent="-99060">
              <a:lnSpc>
                <a:spcPct val="100000"/>
              </a:lnSpc>
              <a:spcBef>
                <a:spcPts val="280"/>
              </a:spcBef>
              <a:buClr>
                <a:srgbClr val="0C644C"/>
              </a:buClr>
              <a:buChar char="●"/>
              <a:tabLst>
                <a:tab pos="111760" algn="l"/>
              </a:tabLst>
            </a:pPr>
            <a:r>
              <a:rPr sz="600" spc="-10" dirty="0">
                <a:latin typeface="Arial"/>
                <a:cs typeface="Arial"/>
              </a:rPr>
              <a:t>Hazardous</a:t>
            </a:r>
            <a:r>
              <a:rPr sz="600" spc="-15" dirty="0">
                <a:latin typeface="Arial"/>
                <a:cs typeface="Arial"/>
              </a:rPr>
              <a:t> </a:t>
            </a:r>
            <a:r>
              <a:rPr sz="600" spc="-10" dirty="0">
                <a:latin typeface="Arial"/>
                <a:cs typeface="Arial"/>
              </a:rPr>
              <a:t>waste </a:t>
            </a:r>
            <a:r>
              <a:rPr sz="600" dirty="0">
                <a:latin typeface="Arial"/>
                <a:cs typeface="Arial"/>
              </a:rPr>
              <a:t>from</a:t>
            </a:r>
            <a:r>
              <a:rPr sz="600" spc="-10" dirty="0">
                <a:latin typeface="Arial"/>
                <a:cs typeface="Arial"/>
              </a:rPr>
              <a:t> chemical </a:t>
            </a:r>
            <a:r>
              <a:rPr sz="600" spc="-25" dirty="0">
                <a:latin typeface="Arial"/>
                <a:cs typeface="Arial"/>
              </a:rPr>
              <a:t>use</a:t>
            </a:r>
            <a:endParaRPr sz="600" dirty="0">
              <a:latin typeface="Arial"/>
              <a:cs typeface="Arial"/>
            </a:endParaRPr>
          </a:p>
          <a:p>
            <a:pPr marL="111125" marR="226060" indent="-99060">
              <a:lnSpc>
                <a:spcPct val="111100"/>
              </a:lnSpc>
              <a:spcBef>
                <a:spcPts val="200"/>
              </a:spcBef>
              <a:buClr>
                <a:srgbClr val="0C644C"/>
              </a:buClr>
              <a:buFont typeface="Arial"/>
              <a:buChar char="●"/>
              <a:tabLst>
                <a:tab pos="113664" algn="l"/>
              </a:tabLst>
            </a:pPr>
            <a:r>
              <a:rPr sz="600" spc="-65" dirty="0">
                <a:latin typeface="Arial Black"/>
                <a:cs typeface="Arial Black"/>
              </a:rPr>
              <a:t>Biodiversity</a:t>
            </a:r>
            <a:r>
              <a:rPr sz="600" spc="-10" dirty="0">
                <a:latin typeface="Arial Black"/>
                <a:cs typeface="Arial Black"/>
              </a:rPr>
              <a:t> </a:t>
            </a:r>
            <a:r>
              <a:rPr sz="600" spc="-80" dirty="0">
                <a:latin typeface="Arial Black"/>
                <a:cs typeface="Arial Black"/>
              </a:rPr>
              <a:t>impact</a:t>
            </a:r>
            <a:r>
              <a:rPr sz="600" spc="-5" dirty="0">
                <a:latin typeface="Arial Black"/>
                <a:cs typeface="Arial Black"/>
              </a:rPr>
              <a:t> </a:t>
            </a:r>
            <a:r>
              <a:rPr sz="600" spc="-60" dirty="0">
                <a:latin typeface="Arial Black"/>
                <a:cs typeface="Arial Black"/>
              </a:rPr>
              <a:t>from</a:t>
            </a:r>
            <a:r>
              <a:rPr sz="600" spc="-5" dirty="0">
                <a:latin typeface="Arial Black"/>
                <a:cs typeface="Arial Black"/>
              </a:rPr>
              <a:t> </a:t>
            </a:r>
            <a:r>
              <a:rPr sz="600" spc="-25" dirty="0">
                <a:latin typeface="Arial Black"/>
                <a:cs typeface="Arial Black"/>
              </a:rPr>
              <a:t>raw</a:t>
            </a:r>
            <a:r>
              <a:rPr sz="600" spc="500" dirty="0">
                <a:latin typeface="Arial Black"/>
                <a:cs typeface="Arial Black"/>
              </a:rPr>
              <a:t> 	</a:t>
            </a:r>
            <a:r>
              <a:rPr sz="600" spc="-70" dirty="0">
                <a:latin typeface="Arial Black"/>
                <a:cs typeface="Arial Black"/>
              </a:rPr>
              <a:t>material</a:t>
            </a:r>
            <a:r>
              <a:rPr sz="600" spc="-20" dirty="0">
                <a:latin typeface="Arial Black"/>
                <a:cs typeface="Arial Black"/>
              </a:rPr>
              <a:t> </a:t>
            </a:r>
            <a:r>
              <a:rPr sz="600" spc="-70" dirty="0">
                <a:latin typeface="Arial Black"/>
                <a:cs typeface="Arial Black"/>
              </a:rPr>
              <a:t>sourcing</a:t>
            </a:r>
            <a:r>
              <a:rPr sz="600" spc="-20" dirty="0">
                <a:latin typeface="Arial Black"/>
                <a:cs typeface="Arial Black"/>
              </a:rPr>
              <a:t> </a:t>
            </a:r>
            <a:r>
              <a:rPr sz="600" spc="-60" dirty="0">
                <a:latin typeface="Arial Black"/>
                <a:cs typeface="Arial Black"/>
              </a:rPr>
              <a:t>and</a:t>
            </a:r>
            <a:r>
              <a:rPr sz="600" spc="-20" dirty="0">
                <a:latin typeface="Arial Black"/>
                <a:cs typeface="Arial Black"/>
              </a:rPr>
              <a:t> </a:t>
            </a:r>
            <a:r>
              <a:rPr sz="600" spc="-60" dirty="0">
                <a:latin typeface="Arial Black"/>
                <a:cs typeface="Arial Black"/>
              </a:rPr>
              <a:t>around</a:t>
            </a:r>
            <a:r>
              <a:rPr sz="600" spc="500" dirty="0">
                <a:latin typeface="Arial Black"/>
                <a:cs typeface="Arial Black"/>
              </a:rPr>
              <a:t> 	</a:t>
            </a:r>
            <a:r>
              <a:rPr sz="600" spc="-65" dirty="0">
                <a:latin typeface="Arial Black"/>
                <a:cs typeface="Arial Black"/>
              </a:rPr>
              <a:t>production</a:t>
            </a:r>
            <a:r>
              <a:rPr sz="600" dirty="0">
                <a:latin typeface="Arial Black"/>
                <a:cs typeface="Arial Black"/>
              </a:rPr>
              <a:t> </a:t>
            </a:r>
            <a:r>
              <a:rPr sz="600" spc="-10" dirty="0">
                <a:latin typeface="Arial Black"/>
                <a:cs typeface="Arial Black"/>
              </a:rPr>
              <a:t>sites</a:t>
            </a:r>
            <a:endParaRPr sz="600" dirty="0">
              <a:latin typeface="Arial Black"/>
              <a:cs typeface="Arial Black"/>
            </a:endParaRPr>
          </a:p>
          <a:p>
            <a:pPr marL="111125" marR="5080" indent="-99060">
              <a:lnSpc>
                <a:spcPct val="111100"/>
              </a:lnSpc>
              <a:spcBef>
                <a:spcPts val="200"/>
              </a:spcBef>
              <a:buClr>
                <a:srgbClr val="0C644C"/>
              </a:buClr>
              <a:buFont typeface="Arial"/>
              <a:buChar char="●"/>
              <a:tabLst>
                <a:tab pos="113664" algn="l"/>
              </a:tabLst>
            </a:pPr>
            <a:r>
              <a:rPr sz="600" spc="-70" dirty="0">
                <a:latin typeface="Arial Black"/>
                <a:cs typeface="Arial Black"/>
              </a:rPr>
              <a:t>GHG</a:t>
            </a:r>
            <a:r>
              <a:rPr sz="600" spc="-25" dirty="0">
                <a:latin typeface="Arial Black"/>
                <a:cs typeface="Arial Black"/>
              </a:rPr>
              <a:t> </a:t>
            </a:r>
            <a:r>
              <a:rPr sz="600" spc="-75" dirty="0">
                <a:latin typeface="Arial Black"/>
                <a:cs typeface="Arial Black"/>
              </a:rPr>
              <a:t>emissions</a:t>
            </a:r>
            <a:r>
              <a:rPr sz="600" spc="-20" dirty="0">
                <a:latin typeface="Arial Black"/>
                <a:cs typeface="Arial Black"/>
              </a:rPr>
              <a:t> </a:t>
            </a:r>
            <a:r>
              <a:rPr sz="600" spc="-60" dirty="0">
                <a:latin typeface="Arial Black"/>
                <a:cs typeface="Arial Black"/>
              </a:rPr>
              <a:t>from</a:t>
            </a:r>
            <a:r>
              <a:rPr sz="600" spc="-25" dirty="0">
                <a:latin typeface="Arial Black"/>
                <a:cs typeface="Arial Black"/>
              </a:rPr>
              <a:t> </a:t>
            </a:r>
            <a:r>
              <a:rPr sz="600" spc="-70" dirty="0">
                <a:latin typeface="Arial Black"/>
                <a:cs typeface="Arial Black"/>
              </a:rPr>
              <a:t>the</a:t>
            </a:r>
            <a:r>
              <a:rPr sz="600" spc="-20" dirty="0">
                <a:latin typeface="Arial Black"/>
                <a:cs typeface="Arial Black"/>
              </a:rPr>
              <a:t> </a:t>
            </a:r>
            <a:r>
              <a:rPr sz="600" spc="-60" dirty="0">
                <a:latin typeface="Arial Black"/>
                <a:cs typeface="Arial Black"/>
              </a:rPr>
              <a:t>production</a:t>
            </a:r>
            <a:r>
              <a:rPr sz="600" spc="500" dirty="0">
                <a:latin typeface="Arial Black"/>
                <a:cs typeface="Arial Black"/>
              </a:rPr>
              <a:t> 	</a:t>
            </a:r>
            <a:r>
              <a:rPr sz="600" spc="-60" dirty="0">
                <a:latin typeface="Arial Black"/>
                <a:cs typeface="Arial Black"/>
              </a:rPr>
              <a:t>of</a:t>
            </a:r>
            <a:r>
              <a:rPr sz="600" spc="-15" dirty="0">
                <a:latin typeface="Arial Black"/>
                <a:cs typeface="Arial Black"/>
              </a:rPr>
              <a:t> </a:t>
            </a:r>
            <a:r>
              <a:rPr sz="600" spc="-75" dirty="0">
                <a:latin typeface="Arial Black"/>
                <a:cs typeface="Arial Black"/>
              </a:rPr>
              <a:t>materials</a:t>
            </a:r>
            <a:r>
              <a:rPr sz="600" spc="-15" dirty="0">
                <a:latin typeface="Arial Black"/>
                <a:cs typeface="Arial Black"/>
              </a:rPr>
              <a:t> </a:t>
            </a:r>
            <a:r>
              <a:rPr sz="600" spc="-80" dirty="0">
                <a:latin typeface="Arial Black"/>
                <a:cs typeface="Arial Black"/>
              </a:rPr>
              <a:t>such</a:t>
            </a:r>
            <a:r>
              <a:rPr sz="600" spc="-10" dirty="0">
                <a:latin typeface="Arial Black"/>
                <a:cs typeface="Arial Black"/>
              </a:rPr>
              <a:t> </a:t>
            </a:r>
            <a:r>
              <a:rPr sz="600" spc="-85" dirty="0">
                <a:latin typeface="Arial Black"/>
                <a:cs typeface="Arial Black"/>
              </a:rPr>
              <a:t>as</a:t>
            </a:r>
            <a:r>
              <a:rPr sz="600" spc="-15" dirty="0">
                <a:latin typeface="Arial Black"/>
                <a:cs typeface="Arial Black"/>
              </a:rPr>
              <a:t> </a:t>
            </a:r>
            <a:r>
              <a:rPr sz="600" spc="-10" dirty="0">
                <a:latin typeface="Arial Black"/>
                <a:cs typeface="Arial Black"/>
              </a:rPr>
              <a:t>plywood</a:t>
            </a:r>
            <a:endParaRPr sz="600" dirty="0">
              <a:latin typeface="Arial Black"/>
              <a:cs typeface="Arial Black"/>
            </a:endParaRPr>
          </a:p>
          <a:p>
            <a:pPr marL="111760" indent="-99060">
              <a:lnSpc>
                <a:spcPct val="100000"/>
              </a:lnSpc>
              <a:spcBef>
                <a:spcPts val="280"/>
              </a:spcBef>
              <a:buClr>
                <a:srgbClr val="90DEBD"/>
              </a:buClr>
              <a:buFont typeface="Arial"/>
              <a:buChar char="●"/>
              <a:tabLst>
                <a:tab pos="111760" algn="l"/>
              </a:tabLst>
            </a:pPr>
            <a:r>
              <a:rPr sz="600" spc="-75" dirty="0">
                <a:latin typeface="Arial Black"/>
                <a:cs typeface="Arial Black"/>
              </a:rPr>
              <a:t>Labor</a:t>
            </a:r>
            <a:r>
              <a:rPr sz="600" spc="-20" dirty="0">
                <a:latin typeface="Arial Black"/>
                <a:cs typeface="Arial Black"/>
              </a:rPr>
              <a:t> </a:t>
            </a:r>
            <a:r>
              <a:rPr sz="600" spc="-60" dirty="0">
                <a:latin typeface="Arial Black"/>
                <a:cs typeface="Arial Black"/>
              </a:rPr>
              <a:t>and</a:t>
            </a:r>
            <a:r>
              <a:rPr sz="600" spc="-20" dirty="0">
                <a:latin typeface="Arial Black"/>
                <a:cs typeface="Arial Black"/>
              </a:rPr>
              <a:t> </a:t>
            </a:r>
            <a:r>
              <a:rPr sz="600" spc="-75" dirty="0">
                <a:latin typeface="Arial Black"/>
                <a:cs typeface="Arial Black"/>
              </a:rPr>
              <a:t>human</a:t>
            </a:r>
            <a:r>
              <a:rPr sz="600" spc="-20" dirty="0">
                <a:latin typeface="Arial Black"/>
                <a:cs typeface="Arial Black"/>
              </a:rPr>
              <a:t> </a:t>
            </a:r>
            <a:r>
              <a:rPr sz="600" spc="-10" dirty="0">
                <a:latin typeface="Arial Black"/>
                <a:cs typeface="Arial Black"/>
              </a:rPr>
              <a:t>rights</a:t>
            </a:r>
            <a:endParaRPr sz="600" dirty="0">
              <a:latin typeface="Arial Black"/>
              <a:cs typeface="Arial Black"/>
            </a:endParaRPr>
          </a:p>
          <a:p>
            <a:pPr marL="111760" indent="-99060">
              <a:lnSpc>
                <a:spcPct val="100000"/>
              </a:lnSpc>
              <a:spcBef>
                <a:spcPts val="280"/>
              </a:spcBef>
              <a:buClr>
                <a:srgbClr val="90DEBD"/>
              </a:buClr>
              <a:buChar char="●"/>
              <a:tabLst>
                <a:tab pos="111760" algn="l"/>
              </a:tabLst>
            </a:pPr>
            <a:r>
              <a:rPr sz="600" spc="-20" dirty="0">
                <a:latin typeface="Arial"/>
                <a:cs typeface="Arial"/>
              </a:rPr>
              <a:t>Workers’</a:t>
            </a:r>
            <a:r>
              <a:rPr sz="600" spc="10" dirty="0">
                <a:latin typeface="Arial"/>
                <a:cs typeface="Arial"/>
              </a:rPr>
              <a:t> </a:t>
            </a:r>
            <a:r>
              <a:rPr sz="600" spc="-10" dirty="0">
                <a:latin typeface="Arial"/>
                <a:cs typeface="Arial"/>
              </a:rPr>
              <a:t>health</a:t>
            </a:r>
            <a:r>
              <a:rPr sz="600" spc="10" dirty="0">
                <a:latin typeface="Arial"/>
                <a:cs typeface="Arial"/>
              </a:rPr>
              <a:t> </a:t>
            </a:r>
            <a:r>
              <a:rPr sz="600" spc="-10" dirty="0">
                <a:latin typeface="Arial"/>
                <a:cs typeface="Arial"/>
              </a:rPr>
              <a:t>and</a:t>
            </a:r>
            <a:r>
              <a:rPr sz="600" spc="15" dirty="0">
                <a:latin typeface="Arial"/>
                <a:cs typeface="Arial"/>
              </a:rPr>
              <a:t> </a:t>
            </a:r>
            <a:r>
              <a:rPr sz="600" spc="-10" dirty="0">
                <a:latin typeface="Arial"/>
                <a:cs typeface="Arial"/>
              </a:rPr>
              <a:t>safety</a:t>
            </a:r>
            <a:endParaRPr sz="600" dirty="0">
              <a:latin typeface="Arial"/>
              <a:cs typeface="Arial"/>
            </a:endParaRPr>
          </a:p>
          <a:p>
            <a:pPr marL="111125" marR="88900" indent="-99060">
              <a:lnSpc>
                <a:spcPct val="111100"/>
              </a:lnSpc>
              <a:spcBef>
                <a:spcPts val="200"/>
              </a:spcBef>
              <a:buClr>
                <a:srgbClr val="90DEBD"/>
              </a:buClr>
              <a:buChar char="●"/>
              <a:tabLst>
                <a:tab pos="113664" algn="l"/>
              </a:tabLst>
            </a:pPr>
            <a:r>
              <a:rPr sz="600" spc="-20" dirty="0">
                <a:latin typeface="Arial"/>
                <a:cs typeface="Arial"/>
              </a:rPr>
              <a:t>Local</a:t>
            </a:r>
            <a:r>
              <a:rPr sz="600" spc="25" dirty="0">
                <a:latin typeface="Arial"/>
                <a:cs typeface="Arial"/>
              </a:rPr>
              <a:t> </a:t>
            </a:r>
            <a:r>
              <a:rPr sz="600" spc="-10" dirty="0">
                <a:latin typeface="Arial"/>
                <a:cs typeface="Arial"/>
              </a:rPr>
              <a:t>community</a:t>
            </a:r>
            <a:r>
              <a:rPr sz="600" spc="25" dirty="0">
                <a:latin typeface="Arial"/>
                <a:cs typeface="Arial"/>
              </a:rPr>
              <a:t> </a:t>
            </a:r>
            <a:r>
              <a:rPr sz="600" spc="-10" dirty="0">
                <a:latin typeface="Arial"/>
                <a:cs typeface="Arial"/>
              </a:rPr>
              <a:t>engagement</a:t>
            </a:r>
            <a:r>
              <a:rPr sz="600" spc="30" dirty="0">
                <a:latin typeface="Arial"/>
                <a:cs typeface="Arial"/>
              </a:rPr>
              <a:t> </a:t>
            </a:r>
            <a:r>
              <a:rPr sz="600" spc="-25" dirty="0">
                <a:latin typeface="Arial"/>
                <a:cs typeface="Arial"/>
              </a:rPr>
              <a:t>and</a:t>
            </a:r>
            <a:r>
              <a:rPr sz="600" spc="500" dirty="0">
                <a:latin typeface="Arial"/>
                <a:cs typeface="Arial"/>
              </a:rPr>
              <a:t> 	</a:t>
            </a:r>
            <a:r>
              <a:rPr sz="600" dirty="0">
                <a:latin typeface="Arial"/>
                <a:cs typeface="Arial"/>
              </a:rPr>
              <a:t>job</a:t>
            </a:r>
            <a:r>
              <a:rPr sz="600" spc="-10" dirty="0">
                <a:latin typeface="Arial"/>
                <a:cs typeface="Arial"/>
              </a:rPr>
              <a:t> creation</a:t>
            </a:r>
            <a:endParaRPr sz="600" dirty="0">
              <a:latin typeface="Arial"/>
              <a:cs typeface="Arial"/>
            </a:endParaRPr>
          </a:p>
          <a:p>
            <a:pPr marL="111125" marR="157480" indent="-99060">
              <a:lnSpc>
                <a:spcPct val="111100"/>
              </a:lnSpc>
              <a:spcBef>
                <a:spcPts val="200"/>
              </a:spcBef>
              <a:buClr>
                <a:schemeClr val="accent6"/>
              </a:buClr>
              <a:buChar char="●"/>
              <a:tabLst>
                <a:tab pos="113664" algn="l"/>
              </a:tabLst>
            </a:pPr>
            <a:r>
              <a:rPr sz="600" spc="-10" dirty="0">
                <a:latin typeface="Arial"/>
                <a:cs typeface="Arial"/>
              </a:rPr>
              <a:t>Material</a:t>
            </a:r>
            <a:r>
              <a:rPr sz="600" spc="20" dirty="0">
                <a:latin typeface="Arial"/>
                <a:cs typeface="Arial"/>
              </a:rPr>
              <a:t> </a:t>
            </a:r>
            <a:r>
              <a:rPr sz="600" spc="-10" dirty="0">
                <a:latin typeface="Arial"/>
                <a:cs typeface="Arial"/>
              </a:rPr>
              <a:t>certificates</a:t>
            </a:r>
            <a:r>
              <a:rPr sz="600" spc="20" dirty="0">
                <a:latin typeface="Arial"/>
                <a:cs typeface="Arial"/>
              </a:rPr>
              <a:t> </a:t>
            </a:r>
            <a:r>
              <a:rPr sz="600" spc="-10" dirty="0">
                <a:latin typeface="Arial"/>
                <a:cs typeface="Arial"/>
              </a:rPr>
              <a:t>and</a:t>
            </a:r>
            <a:r>
              <a:rPr sz="600" spc="20" dirty="0">
                <a:latin typeface="Arial"/>
                <a:cs typeface="Arial"/>
              </a:rPr>
              <a:t> </a:t>
            </a:r>
            <a:r>
              <a:rPr sz="600" spc="-10" dirty="0">
                <a:latin typeface="Arial"/>
                <a:cs typeface="Arial"/>
              </a:rPr>
              <a:t>supplier</a:t>
            </a:r>
            <a:r>
              <a:rPr sz="600" spc="500" dirty="0">
                <a:latin typeface="Arial"/>
                <a:cs typeface="Arial"/>
              </a:rPr>
              <a:t> 	</a:t>
            </a:r>
            <a:r>
              <a:rPr sz="600" spc="-10" dirty="0">
                <a:latin typeface="Arial"/>
                <a:cs typeface="Arial"/>
              </a:rPr>
              <a:t>management</a:t>
            </a:r>
            <a:endParaRPr sz="600" dirty="0">
              <a:latin typeface="Arial"/>
              <a:cs typeface="Arial"/>
            </a:endParaRPr>
          </a:p>
          <a:p>
            <a:pPr marL="111760" indent="-99060">
              <a:lnSpc>
                <a:spcPct val="100000"/>
              </a:lnSpc>
              <a:spcBef>
                <a:spcPts val="280"/>
              </a:spcBef>
              <a:buClr>
                <a:schemeClr val="accent6"/>
              </a:buClr>
              <a:buFont typeface="Arial"/>
              <a:buChar char="●"/>
              <a:tabLst>
                <a:tab pos="111760" algn="l"/>
              </a:tabLst>
            </a:pPr>
            <a:r>
              <a:rPr sz="600" spc="-65" dirty="0">
                <a:latin typeface="Arial Black"/>
                <a:cs typeface="Arial Black"/>
              </a:rPr>
              <a:t>Supply</a:t>
            </a:r>
            <a:r>
              <a:rPr sz="600" spc="-15" dirty="0">
                <a:latin typeface="Arial Black"/>
                <a:cs typeface="Arial Black"/>
              </a:rPr>
              <a:t> </a:t>
            </a:r>
            <a:r>
              <a:rPr sz="600" spc="-75" dirty="0">
                <a:latin typeface="Arial Black"/>
                <a:cs typeface="Arial Black"/>
              </a:rPr>
              <a:t>chain</a:t>
            </a:r>
            <a:r>
              <a:rPr sz="600" spc="-15" dirty="0">
                <a:latin typeface="Arial Black"/>
                <a:cs typeface="Arial Black"/>
              </a:rPr>
              <a:t> </a:t>
            </a:r>
            <a:r>
              <a:rPr sz="600" spc="-10" dirty="0">
                <a:latin typeface="Arial Black"/>
                <a:cs typeface="Arial Black"/>
              </a:rPr>
              <a:t>transparency</a:t>
            </a:r>
            <a:endParaRPr sz="600" dirty="0">
              <a:latin typeface="Arial Black"/>
              <a:cs typeface="Arial Black"/>
            </a:endParaRPr>
          </a:p>
        </p:txBody>
      </p:sp>
      <p:sp>
        <p:nvSpPr>
          <p:cNvPr id="38" name="object 38"/>
          <p:cNvSpPr txBox="1"/>
          <p:nvPr/>
        </p:nvSpPr>
        <p:spPr>
          <a:xfrm>
            <a:off x="553225" y="3567878"/>
            <a:ext cx="2973070" cy="400050"/>
          </a:xfrm>
          <a:prstGeom prst="rect">
            <a:avLst/>
          </a:prstGeom>
        </p:spPr>
        <p:txBody>
          <a:bodyPr vert="horz" wrap="square" lIns="0" tIns="83185" rIns="0" bIns="0" rtlCol="0">
            <a:spAutoFit/>
          </a:bodyPr>
          <a:lstStyle/>
          <a:p>
            <a:pPr marL="23495">
              <a:lnSpc>
                <a:spcPct val="100000"/>
              </a:lnSpc>
              <a:spcBef>
                <a:spcPts val="655"/>
              </a:spcBef>
            </a:pPr>
            <a:r>
              <a:rPr sz="950">
                <a:latin typeface="Arial"/>
                <a:cs typeface="Arial"/>
              </a:rPr>
              <a:t>MATERIAL</a:t>
            </a:r>
            <a:r>
              <a:rPr sz="950" spc="35">
                <a:latin typeface="Arial"/>
                <a:cs typeface="Arial"/>
              </a:rPr>
              <a:t> </a:t>
            </a:r>
            <a:r>
              <a:rPr sz="950">
                <a:latin typeface="Arial"/>
                <a:cs typeface="Arial"/>
              </a:rPr>
              <a:t>IMPACTS,</a:t>
            </a:r>
            <a:r>
              <a:rPr sz="950" spc="40">
                <a:latin typeface="Arial"/>
                <a:cs typeface="Arial"/>
              </a:rPr>
              <a:t> </a:t>
            </a:r>
            <a:r>
              <a:rPr sz="950" spc="-30">
                <a:latin typeface="Arial"/>
                <a:cs typeface="Arial"/>
              </a:rPr>
              <a:t>RISKS</a:t>
            </a:r>
            <a:r>
              <a:rPr sz="950" spc="40">
                <a:latin typeface="Arial"/>
                <a:cs typeface="Arial"/>
              </a:rPr>
              <a:t> </a:t>
            </a:r>
            <a:r>
              <a:rPr sz="950">
                <a:latin typeface="Arial"/>
                <a:cs typeface="Arial"/>
              </a:rPr>
              <a:t>AND</a:t>
            </a:r>
            <a:r>
              <a:rPr sz="950" spc="40">
                <a:latin typeface="Arial"/>
                <a:cs typeface="Arial"/>
              </a:rPr>
              <a:t> </a:t>
            </a:r>
            <a:r>
              <a:rPr sz="950" spc="-10">
                <a:latin typeface="Arial"/>
                <a:cs typeface="Arial"/>
              </a:rPr>
              <a:t>OPPORTUNITIES</a:t>
            </a:r>
            <a:endParaRPr sz="950">
              <a:latin typeface="Arial"/>
              <a:cs typeface="Arial"/>
            </a:endParaRPr>
          </a:p>
          <a:p>
            <a:pPr marL="12700">
              <a:lnSpc>
                <a:spcPct val="100000"/>
              </a:lnSpc>
              <a:spcBef>
                <a:spcPts val="409"/>
              </a:spcBef>
            </a:pPr>
            <a:r>
              <a:rPr sz="700">
                <a:latin typeface="Arial"/>
                <a:cs typeface="Arial"/>
              </a:rPr>
              <a:t>Topics</a:t>
            </a:r>
            <a:r>
              <a:rPr sz="700" spc="30">
                <a:latin typeface="Arial"/>
                <a:cs typeface="Arial"/>
              </a:rPr>
              <a:t> </a:t>
            </a:r>
            <a:r>
              <a:rPr sz="700">
                <a:latin typeface="Arial"/>
                <a:cs typeface="Arial"/>
              </a:rPr>
              <a:t>of</a:t>
            </a:r>
            <a:r>
              <a:rPr sz="700" spc="35">
                <a:latin typeface="Arial"/>
                <a:cs typeface="Arial"/>
              </a:rPr>
              <a:t> </a:t>
            </a:r>
            <a:r>
              <a:rPr sz="700">
                <a:latin typeface="Arial"/>
                <a:cs typeface="Arial"/>
              </a:rPr>
              <a:t>greater</a:t>
            </a:r>
            <a:r>
              <a:rPr sz="700" spc="30">
                <a:latin typeface="Arial"/>
                <a:cs typeface="Arial"/>
              </a:rPr>
              <a:t> </a:t>
            </a:r>
            <a:r>
              <a:rPr sz="700">
                <a:latin typeface="Arial"/>
                <a:cs typeface="Arial"/>
              </a:rPr>
              <a:t>importance</a:t>
            </a:r>
            <a:r>
              <a:rPr sz="700" spc="35">
                <a:latin typeface="Arial"/>
                <a:cs typeface="Arial"/>
              </a:rPr>
              <a:t> </a:t>
            </a:r>
            <a:r>
              <a:rPr sz="700">
                <a:latin typeface="Arial"/>
                <a:cs typeface="Arial"/>
              </a:rPr>
              <a:t>in</a:t>
            </a:r>
            <a:r>
              <a:rPr sz="700" spc="35">
                <a:latin typeface="Arial"/>
                <a:cs typeface="Arial"/>
              </a:rPr>
              <a:t> </a:t>
            </a:r>
            <a:r>
              <a:rPr sz="700" spc="-20">
                <a:latin typeface="Arial Black"/>
                <a:cs typeface="Arial Black"/>
              </a:rPr>
              <a:t>bold</a:t>
            </a:r>
            <a:endParaRPr sz="700">
              <a:latin typeface="Arial Black"/>
              <a:cs typeface="Arial Black"/>
            </a:endParaRPr>
          </a:p>
        </p:txBody>
      </p:sp>
      <p:sp>
        <p:nvSpPr>
          <p:cNvPr id="39" name="object 39"/>
          <p:cNvSpPr txBox="1"/>
          <p:nvPr/>
        </p:nvSpPr>
        <p:spPr>
          <a:xfrm>
            <a:off x="5454449" y="773875"/>
            <a:ext cx="1414780" cy="278153"/>
          </a:xfrm>
          <a:prstGeom prst="rect">
            <a:avLst/>
          </a:prstGeom>
        </p:spPr>
        <p:txBody>
          <a:bodyPr vert="horz" wrap="square" lIns="0" tIns="33020" rIns="0" bIns="0" rtlCol="0">
            <a:spAutoFit/>
          </a:bodyPr>
          <a:lstStyle/>
          <a:p>
            <a:pPr marL="340995" marR="5080" indent="798195" algn="r">
              <a:lnSpc>
                <a:spcPct val="119100"/>
              </a:lnSpc>
            </a:pPr>
            <a:r>
              <a:rPr sz="700" u="sng" spc="-10" dirty="0">
                <a:solidFill>
                  <a:srgbClr val="0D39C7"/>
                </a:solidFill>
                <a:uFill>
                  <a:solidFill>
                    <a:srgbClr val="0D39C7"/>
                  </a:solidFill>
                </a:uFill>
                <a:latin typeface="Arial"/>
                <a:cs typeface="Arial"/>
                <a:hlinkClick r:id="rId7"/>
              </a:rPr>
              <a:t>fibo.no</a:t>
            </a:r>
            <a:r>
              <a:rPr sz="700" u="none" spc="500" dirty="0">
                <a:solidFill>
                  <a:srgbClr val="0D39C7"/>
                </a:solidFill>
                <a:latin typeface="Arial"/>
                <a:cs typeface="Arial"/>
              </a:rPr>
              <a:t> </a:t>
            </a:r>
            <a:r>
              <a:rPr sz="700" u="sng" dirty="0">
                <a:solidFill>
                  <a:srgbClr val="0D39C7"/>
                </a:solidFill>
                <a:uFill>
                  <a:solidFill>
                    <a:srgbClr val="0D39C7"/>
                  </a:solidFill>
                </a:uFill>
                <a:latin typeface="Arial"/>
                <a:cs typeface="Arial"/>
                <a:hlinkClick r:id="rId8"/>
              </a:rPr>
              <a:t>Fibo</a:t>
            </a:r>
            <a:r>
              <a:rPr sz="700" u="sng" spc="25" dirty="0">
                <a:solidFill>
                  <a:srgbClr val="0D39C7"/>
                </a:solidFill>
                <a:uFill>
                  <a:solidFill>
                    <a:srgbClr val="0D39C7"/>
                  </a:solidFill>
                </a:uFill>
                <a:latin typeface="Arial"/>
                <a:cs typeface="Arial"/>
                <a:hlinkClick r:id="rId8"/>
              </a:rPr>
              <a:t> </a:t>
            </a:r>
            <a:r>
              <a:rPr sz="700" u="sng" dirty="0">
                <a:solidFill>
                  <a:srgbClr val="0D39C7"/>
                </a:solidFill>
                <a:uFill>
                  <a:solidFill>
                    <a:srgbClr val="0D39C7"/>
                  </a:solidFill>
                </a:uFill>
                <a:latin typeface="Arial"/>
                <a:cs typeface="Arial"/>
                <a:hlinkClick r:id="rId8"/>
              </a:rPr>
              <a:t>Sustainability</a:t>
            </a:r>
            <a:r>
              <a:rPr sz="700" u="sng" spc="25" dirty="0">
                <a:solidFill>
                  <a:srgbClr val="0D39C7"/>
                </a:solidFill>
                <a:uFill>
                  <a:solidFill>
                    <a:srgbClr val="0D39C7"/>
                  </a:solidFill>
                </a:uFill>
                <a:latin typeface="Arial"/>
                <a:cs typeface="Arial"/>
                <a:hlinkClick r:id="rId8"/>
              </a:rPr>
              <a:t> </a:t>
            </a:r>
            <a:r>
              <a:rPr sz="700" u="sng" spc="-10" dirty="0">
                <a:solidFill>
                  <a:srgbClr val="0D39C7"/>
                </a:solidFill>
                <a:uFill>
                  <a:solidFill>
                    <a:srgbClr val="0D39C7"/>
                  </a:solidFill>
                </a:uFill>
                <a:latin typeface="Arial"/>
                <a:cs typeface="Arial"/>
                <a:hlinkClick r:id="rId8"/>
              </a:rPr>
              <a:t>website</a:t>
            </a:r>
            <a:endParaRPr sz="700" dirty="0">
              <a:latin typeface="Arial"/>
              <a:cs typeface="Arial"/>
            </a:endParaRPr>
          </a:p>
        </p:txBody>
      </p:sp>
      <p:sp>
        <p:nvSpPr>
          <p:cNvPr id="40" name="object 40"/>
          <p:cNvSpPr txBox="1"/>
          <p:nvPr/>
        </p:nvSpPr>
        <p:spPr>
          <a:xfrm>
            <a:off x="553226" y="1447176"/>
            <a:ext cx="3545654" cy="1693220"/>
          </a:xfrm>
          <a:prstGeom prst="rect">
            <a:avLst/>
          </a:prstGeom>
        </p:spPr>
        <p:txBody>
          <a:bodyPr vert="horz" wrap="square" lIns="0" tIns="12700" rIns="0" bIns="0" rtlCol="0">
            <a:spAutoFit/>
          </a:bodyPr>
          <a:lstStyle/>
          <a:p>
            <a:pPr marL="12700" marR="133350">
              <a:lnSpc>
                <a:spcPct val="119100"/>
              </a:lnSpc>
              <a:spcBef>
                <a:spcPts val="100"/>
              </a:spcBef>
            </a:pPr>
            <a:r>
              <a:rPr lang="en-US" sz="700" dirty="0">
                <a:latin typeface="Arial"/>
                <a:cs typeface="Arial"/>
              </a:rPr>
              <a:t>Fibo is the leading global manufacturer of high-quality wet room wall systems, which aim to be an environmentally friendly, design versatile, functional, and cost-efficient substitute to traditional ceramic tiles. The product range includes complete wet room wall systems, comprising of fully waterproof wall panels and related installation accessories, as well as kitchen boards and countertops.</a:t>
            </a:r>
          </a:p>
          <a:p>
            <a:pPr marL="12700" marR="133350">
              <a:lnSpc>
                <a:spcPct val="119100"/>
              </a:lnSpc>
              <a:spcBef>
                <a:spcPts val="100"/>
              </a:spcBef>
            </a:pPr>
            <a:r>
              <a:rPr lang="en-US" sz="700" dirty="0">
                <a:latin typeface="Arial"/>
                <a:cs typeface="Arial"/>
              </a:rPr>
              <a:t>Core material and laminate constitute the main raw materials and are sourced from suppliers in Europe, Asia, and Latin America, while the end-product is produced at </a:t>
            </a:r>
            <a:r>
              <a:rPr lang="en-US" sz="700" dirty="0" err="1">
                <a:latin typeface="Arial"/>
                <a:cs typeface="Arial"/>
              </a:rPr>
              <a:t>Fibo’s</a:t>
            </a:r>
            <a:r>
              <a:rPr lang="en-US" sz="700" dirty="0">
                <a:latin typeface="Arial"/>
                <a:cs typeface="Arial"/>
              </a:rPr>
              <a:t> factory in Lyngdal, Norway.</a:t>
            </a:r>
          </a:p>
          <a:p>
            <a:pPr marL="12700" marR="133350">
              <a:lnSpc>
                <a:spcPct val="119100"/>
              </a:lnSpc>
              <a:spcBef>
                <a:spcPts val="100"/>
              </a:spcBef>
            </a:pPr>
            <a:r>
              <a:rPr lang="en-US" sz="700" dirty="0">
                <a:latin typeface="Arial"/>
                <a:cs typeface="Arial"/>
              </a:rPr>
              <a:t>The final products are sold to customers across new construction, renovation, and prefab housing markets in Europe, North America, and Oceania. Fibo is active across different distribution channels, with key customers being builders’ merchants, DIY chains, and direct B2B sales, that in turn mainly sell to installers within residential and non-residential construction.</a:t>
            </a:r>
          </a:p>
        </p:txBody>
      </p:sp>
      <p:sp>
        <p:nvSpPr>
          <p:cNvPr id="41" name="object 41"/>
          <p:cNvSpPr txBox="1"/>
          <p:nvPr/>
        </p:nvSpPr>
        <p:spPr>
          <a:xfrm>
            <a:off x="558800" y="8635995"/>
            <a:ext cx="3850640" cy="170180"/>
          </a:xfrm>
          <a:prstGeom prst="rect">
            <a:avLst/>
          </a:prstGeom>
        </p:spPr>
        <p:txBody>
          <a:bodyPr vert="horz" wrap="square" lIns="0" tIns="12700" rIns="0" bIns="0" rtlCol="0">
            <a:spAutoFit/>
          </a:bodyPr>
          <a:lstStyle/>
          <a:p>
            <a:pPr marL="12700">
              <a:lnSpc>
                <a:spcPct val="100000"/>
              </a:lnSpc>
              <a:spcBef>
                <a:spcPts val="100"/>
              </a:spcBef>
            </a:pPr>
            <a:r>
              <a:rPr sz="950" dirty="0">
                <a:solidFill>
                  <a:srgbClr val="FFFFFF"/>
                </a:solidFill>
                <a:latin typeface="Arial"/>
                <a:cs typeface="Arial"/>
              </a:rPr>
              <a:t>THE</a:t>
            </a:r>
            <a:r>
              <a:rPr sz="950" spc="25" dirty="0">
                <a:solidFill>
                  <a:srgbClr val="FFFFFF"/>
                </a:solidFill>
                <a:latin typeface="Arial"/>
                <a:cs typeface="Arial"/>
              </a:rPr>
              <a:t> </a:t>
            </a:r>
            <a:r>
              <a:rPr sz="950" dirty="0">
                <a:solidFill>
                  <a:srgbClr val="FFFFFF"/>
                </a:solidFill>
                <a:latin typeface="Arial"/>
                <a:cs typeface="Arial"/>
              </a:rPr>
              <a:t>COMMERCIAL</a:t>
            </a:r>
            <a:r>
              <a:rPr sz="950" spc="25" dirty="0">
                <a:solidFill>
                  <a:srgbClr val="FFFFFF"/>
                </a:solidFill>
                <a:latin typeface="Arial"/>
                <a:cs typeface="Arial"/>
              </a:rPr>
              <a:t> </a:t>
            </a:r>
            <a:r>
              <a:rPr sz="950" dirty="0">
                <a:solidFill>
                  <a:srgbClr val="FFFFFF"/>
                </a:solidFill>
                <a:latin typeface="Arial"/>
                <a:cs typeface="Arial"/>
              </a:rPr>
              <a:t>VALUE</a:t>
            </a:r>
            <a:r>
              <a:rPr sz="950" spc="25" dirty="0">
                <a:solidFill>
                  <a:srgbClr val="FFFFFF"/>
                </a:solidFill>
                <a:latin typeface="Arial"/>
                <a:cs typeface="Arial"/>
              </a:rPr>
              <a:t> </a:t>
            </a:r>
            <a:r>
              <a:rPr sz="950" dirty="0">
                <a:solidFill>
                  <a:srgbClr val="FFFFFF"/>
                </a:solidFill>
                <a:latin typeface="Arial"/>
                <a:cs typeface="Arial"/>
              </a:rPr>
              <a:t>OF</a:t>
            </a:r>
            <a:r>
              <a:rPr sz="950" spc="25" dirty="0">
                <a:solidFill>
                  <a:srgbClr val="FFFFFF"/>
                </a:solidFill>
                <a:latin typeface="Arial"/>
                <a:cs typeface="Arial"/>
              </a:rPr>
              <a:t> </a:t>
            </a:r>
            <a:r>
              <a:rPr sz="950" spc="-20" dirty="0">
                <a:solidFill>
                  <a:srgbClr val="FFFFFF"/>
                </a:solidFill>
                <a:latin typeface="Arial"/>
                <a:cs typeface="Arial"/>
              </a:rPr>
              <a:t>ESG</a:t>
            </a:r>
            <a:r>
              <a:rPr sz="950" spc="25" dirty="0">
                <a:solidFill>
                  <a:srgbClr val="FFFFFF"/>
                </a:solidFill>
                <a:latin typeface="Arial"/>
                <a:cs typeface="Arial"/>
              </a:rPr>
              <a:t> </a:t>
            </a:r>
            <a:r>
              <a:rPr sz="950" dirty="0">
                <a:solidFill>
                  <a:srgbClr val="FFFFFF"/>
                </a:solidFill>
                <a:latin typeface="Arial"/>
                <a:cs typeface="Arial"/>
              </a:rPr>
              <a:t>AT</a:t>
            </a:r>
            <a:r>
              <a:rPr sz="950" spc="25" dirty="0">
                <a:solidFill>
                  <a:srgbClr val="FFFFFF"/>
                </a:solidFill>
                <a:latin typeface="Arial"/>
                <a:cs typeface="Arial"/>
              </a:rPr>
              <a:t> </a:t>
            </a:r>
            <a:r>
              <a:rPr sz="950" dirty="0">
                <a:solidFill>
                  <a:srgbClr val="FFFFFF"/>
                </a:solidFill>
                <a:latin typeface="Arial"/>
                <a:cs typeface="Arial"/>
              </a:rPr>
              <a:t>FIBO</a:t>
            </a:r>
            <a:r>
              <a:rPr sz="950" spc="25" dirty="0">
                <a:solidFill>
                  <a:srgbClr val="FFFFFF"/>
                </a:solidFill>
                <a:latin typeface="Arial"/>
                <a:cs typeface="Arial"/>
              </a:rPr>
              <a:t> </a:t>
            </a:r>
            <a:r>
              <a:rPr sz="950" spc="-30" dirty="0">
                <a:solidFill>
                  <a:srgbClr val="FFFFFF"/>
                </a:solidFill>
                <a:latin typeface="Arial"/>
                <a:cs typeface="Arial"/>
              </a:rPr>
              <a:t>IS</a:t>
            </a:r>
            <a:r>
              <a:rPr sz="950" spc="25" dirty="0">
                <a:solidFill>
                  <a:srgbClr val="FFFFFF"/>
                </a:solidFill>
                <a:latin typeface="Arial"/>
                <a:cs typeface="Arial"/>
              </a:rPr>
              <a:t> </a:t>
            </a:r>
            <a:r>
              <a:rPr sz="950" dirty="0">
                <a:solidFill>
                  <a:srgbClr val="FFFFFF"/>
                </a:solidFill>
                <a:latin typeface="Arial"/>
                <a:cs typeface="Arial"/>
              </a:rPr>
              <a:t>BEING</a:t>
            </a:r>
            <a:r>
              <a:rPr sz="950" spc="25" dirty="0">
                <a:solidFill>
                  <a:srgbClr val="FFFFFF"/>
                </a:solidFill>
                <a:latin typeface="Arial"/>
                <a:cs typeface="Arial"/>
              </a:rPr>
              <a:t> </a:t>
            </a:r>
            <a:r>
              <a:rPr sz="950" dirty="0">
                <a:solidFill>
                  <a:srgbClr val="FFFFFF"/>
                </a:solidFill>
                <a:latin typeface="Arial"/>
                <a:cs typeface="Arial"/>
              </a:rPr>
              <a:t>DRIVEN</a:t>
            </a:r>
            <a:r>
              <a:rPr sz="950" spc="25" dirty="0">
                <a:solidFill>
                  <a:srgbClr val="FFFFFF"/>
                </a:solidFill>
                <a:latin typeface="Arial"/>
                <a:cs typeface="Arial"/>
              </a:rPr>
              <a:t> </a:t>
            </a:r>
            <a:r>
              <a:rPr sz="950" spc="-25" dirty="0">
                <a:solidFill>
                  <a:srgbClr val="FFFFFF"/>
                </a:solidFill>
                <a:latin typeface="Arial"/>
                <a:cs typeface="Arial"/>
              </a:rPr>
              <a:t>BY:</a:t>
            </a:r>
            <a:endParaRPr sz="950" dirty="0">
              <a:latin typeface="Arial"/>
              <a:cs typeface="Arial"/>
            </a:endParaRPr>
          </a:p>
        </p:txBody>
      </p:sp>
      <p:sp>
        <p:nvSpPr>
          <p:cNvPr id="42" name="object 42"/>
          <p:cNvSpPr txBox="1"/>
          <p:nvPr/>
        </p:nvSpPr>
        <p:spPr>
          <a:xfrm>
            <a:off x="2556760" y="4902220"/>
            <a:ext cx="1362075" cy="1550035"/>
          </a:xfrm>
          <a:prstGeom prst="rect">
            <a:avLst/>
          </a:prstGeom>
        </p:spPr>
        <p:txBody>
          <a:bodyPr vert="horz" wrap="square" lIns="0" tIns="12700" rIns="0" bIns="0" rtlCol="0">
            <a:spAutoFit/>
          </a:bodyPr>
          <a:lstStyle/>
          <a:p>
            <a:pPr marL="111125" marR="145415" indent="-99060">
              <a:lnSpc>
                <a:spcPct val="111100"/>
              </a:lnSpc>
              <a:spcBef>
                <a:spcPts val="100"/>
              </a:spcBef>
              <a:buClr>
                <a:srgbClr val="0C644C"/>
              </a:buClr>
              <a:buFont typeface="Arial"/>
              <a:buChar char="●"/>
              <a:tabLst>
                <a:tab pos="113664" algn="l"/>
              </a:tabLst>
            </a:pPr>
            <a:r>
              <a:rPr sz="600" spc="-70" dirty="0">
                <a:latin typeface="Arial Black"/>
                <a:cs typeface="Arial Black"/>
              </a:rPr>
              <a:t>Climate</a:t>
            </a:r>
            <a:r>
              <a:rPr sz="600" spc="-25" dirty="0">
                <a:latin typeface="Arial Black"/>
                <a:cs typeface="Arial Black"/>
              </a:rPr>
              <a:t> </a:t>
            </a:r>
            <a:r>
              <a:rPr sz="600" spc="-80" dirty="0">
                <a:latin typeface="Arial Black"/>
                <a:cs typeface="Arial Black"/>
              </a:rPr>
              <a:t>impact</a:t>
            </a:r>
            <a:r>
              <a:rPr sz="600" spc="-20" dirty="0">
                <a:latin typeface="Arial Black"/>
                <a:cs typeface="Arial Black"/>
              </a:rPr>
              <a:t> </a:t>
            </a:r>
            <a:r>
              <a:rPr sz="600" spc="-60" dirty="0">
                <a:latin typeface="Arial Black"/>
                <a:cs typeface="Arial Black"/>
              </a:rPr>
              <a:t>from</a:t>
            </a:r>
            <a:r>
              <a:rPr sz="600" spc="-20" dirty="0">
                <a:latin typeface="Arial Black"/>
                <a:cs typeface="Arial Black"/>
              </a:rPr>
              <a:t> </a:t>
            </a:r>
            <a:r>
              <a:rPr sz="600" spc="-60" dirty="0">
                <a:latin typeface="Arial Black"/>
                <a:cs typeface="Arial Black"/>
              </a:rPr>
              <a:t>production</a:t>
            </a:r>
            <a:r>
              <a:rPr sz="600" spc="500" dirty="0">
                <a:latin typeface="Arial Black"/>
                <a:cs typeface="Arial Black"/>
              </a:rPr>
              <a:t> 	</a:t>
            </a:r>
            <a:r>
              <a:rPr sz="600" spc="-65" dirty="0">
                <a:latin typeface="Arial Black"/>
                <a:cs typeface="Arial Black"/>
              </a:rPr>
              <a:t>(energy</a:t>
            </a:r>
            <a:r>
              <a:rPr sz="600" spc="-20" dirty="0">
                <a:latin typeface="Arial Black"/>
                <a:cs typeface="Arial Black"/>
              </a:rPr>
              <a:t> </a:t>
            </a:r>
            <a:r>
              <a:rPr sz="600" spc="-70" dirty="0">
                <a:latin typeface="Arial Black"/>
                <a:cs typeface="Arial Black"/>
              </a:rPr>
              <a:t>use,</a:t>
            </a:r>
            <a:r>
              <a:rPr sz="600" spc="-20" dirty="0">
                <a:latin typeface="Arial Black"/>
                <a:cs typeface="Arial Black"/>
              </a:rPr>
              <a:t> </a:t>
            </a:r>
            <a:r>
              <a:rPr sz="600" spc="-60" dirty="0">
                <a:latin typeface="Arial Black"/>
                <a:cs typeface="Arial Black"/>
              </a:rPr>
              <a:t>fuel</a:t>
            </a:r>
            <a:r>
              <a:rPr sz="600" spc="-15" dirty="0">
                <a:latin typeface="Arial Black"/>
                <a:cs typeface="Arial Black"/>
              </a:rPr>
              <a:t> </a:t>
            </a:r>
            <a:r>
              <a:rPr sz="600" spc="-20" dirty="0">
                <a:latin typeface="Arial Black"/>
                <a:cs typeface="Arial Black"/>
              </a:rPr>
              <a:t>type)</a:t>
            </a:r>
            <a:endParaRPr sz="600" dirty="0">
              <a:latin typeface="Arial Black"/>
              <a:cs typeface="Arial Black"/>
            </a:endParaRPr>
          </a:p>
          <a:p>
            <a:pPr marL="111760" indent="-99060">
              <a:lnSpc>
                <a:spcPct val="100000"/>
              </a:lnSpc>
              <a:spcBef>
                <a:spcPts val="280"/>
              </a:spcBef>
              <a:buClr>
                <a:srgbClr val="0C644C"/>
              </a:buClr>
              <a:buChar char="●"/>
              <a:tabLst>
                <a:tab pos="111760" algn="l"/>
              </a:tabLst>
            </a:pPr>
            <a:r>
              <a:rPr sz="600" spc="-10" dirty="0">
                <a:latin typeface="Arial"/>
                <a:cs typeface="Arial"/>
              </a:rPr>
              <a:t>Climate</a:t>
            </a:r>
            <a:r>
              <a:rPr sz="600" spc="-5" dirty="0">
                <a:latin typeface="Arial"/>
                <a:cs typeface="Arial"/>
              </a:rPr>
              <a:t> </a:t>
            </a:r>
            <a:r>
              <a:rPr sz="600" spc="-10" dirty="0">
                <a:latin typeface="Arial"/>
                <a:cs typeface="Arial"/>
              </a:rPr>
              <a:t>impact</a:t>
            </a:r>
            <a:r>
              <a:rPr sz="600" dirty="0">
                <a:latin typeface="Arial"/>
                <a:cs typeface="Arial"/>
              </a:rPr>
              <a:t> of </a:t>
            </a:r>
            <a:r>
              <a:rPr sz="600" spc="-10" dirty="0">
                <a:latin typeface="Arial"/>
                <a:cs typeface="Arial"/>
              </a:rPr>
              <a:t>transport</a:t>
            </a:r>
            <a:endParaRPr sz="600" dirty="0">
              <a:latin typeface="Arial"/>
              <a:cs typeface="Arial"/>
            </a:endParaRPr>
          </a:p>
          <a:p>
            <a:pPr marL="111125" marR="5080" indent="-99060">
              <a:lnSpc>
                <a:spcPct val="111100"/>
              </a:lnSpc>
              <a:spcBef>
                <a:spcPts val="200"/>
              </a:spcBef>
              <a:buClr>
                <a:srgbClr val="0C644C"/>
              </a:buClr>
              <a:buChar char="●"/>
              <a:tabLst>
                <a:tab pos="113664" algn="l"/>
              </a:tabLst>
            </a:pPr>
            <a:r>
              <a:rPr sz="600" spc="-10" dirty="0">
                <a:latin typeface="Arial"/>
                <a:cs typeface="Arial"/>
              </a:rPr>
              <a:t>Industrial</a:t>
            </a:r>
            <a:r>
              <a:rPr sz="600" dirty="0">
                <a:latin typeface="Arial"/>
                <a:cs typeface="Arial"/>
              </a:rPr>
              <a:t> </a:t>
            </a:r>
            <a:r>
              <a:rPr sz="600" spc="-10" dirty="0">
                <a:latin typeface="Arial"/>
                <a:cs typeface="Arial"/>
              </a:rPr>
              <a:t>chemical</a:t>
            </a:r>
            <a:r>
              <a:rPr sz="600" dirty="0">
                <a:latin typeface="Arial"/>
                <a:cs typeface="Arial"/>
              </a:rPr>
              <a:t> </a:t>
            </a:r>
            <a:r>
              <a:rPr sz="600" spc="-10" dirty="0">
                <a:latin typeface="Arial"/>
                <a:cs typeface="Arial"/>
              </a:rPr>
              <a:t>handling,</a:t>
            </a:r>
            <a:r>
              <a:rPr sz="600" spc="5" dirty="0">
                <a:latin typeface="Arial"/>
                <a:cs typeface="Arial"/>
              </a:rPr>
              <a:t> </a:t>
            </a:r>
            <a:r>
              <a:rPr sz="600" spc="-10" dirty="0">
                <a:latin typeface="Arial"/>
                <a:cs typeface="Arial"/>
              </a:rPr>
              <a:t>storage,</a:t>
            </a:r>
            <a:r>
              <a:rPr sz="600" spc="500" dirty="0">
                <a:latin typeface="Arial"/>
                <a:cs typeface="Arial"/>
              </a:rPr>
              <a:t> 	</a:t>
            </a:r>
            <a:r>
              <a:rPr sz="600" spc="-10" dirty="0">
                <a:latin typeface="Arial"/>
                <a:cs typeface="Arial"/>
              </a:rPr>
              <a:t>and</a:t>
            </a:r>
            <a:r>
              <a:rPr sz="600" spc="-20" dirty="0">
                <a:latin typeface="Arial"/>
                <a:cs typeface="Arial"/>
              </a:rPr>
              <a:t> </a:t>
            </a:r>
            <a:r>
              <a:rPr sz="600" spc="-10" dirty="0">
                <a:latin typeface="Arial"/>
                <a:cs typeface="Arial"/>
              </a:rPr>
              <a:t>treatment</a:t>
            </a:r>
            <a:endParaRPr sz="600" dirty="0">
              <a:latin typeface="Arial"/>
              <a:cs typeface="Arial"/>
            </a:endParaRPr>
          </a:p>
          <a:p>
            <a:pPr marL="111125" marR="226060" indent="-99060">
              <a:lnSpc>
                <a:spcPct val="111100"/>
              </a:lnSpc>
              <a:spcBef>
                <a:spcPts val="200"/>
              </a:spcBef>
              <a:buClr>
                <a:srgbClr val="0C644C"/>
              </a:buClr>
              <a:buChar char="●"/>
              <a:tabLst>
                <a:tab pos="113664" algn="l"/>
              </a:tabLst>
            </a:pPr>
            <a:r>
              <a:rPr sz="600" spc="-20" dirty="0">
                <a:latin typeface="Arial"/>
                <a:cs typeface="Arial"/>
              </a:rPr>
              <a:t>Resource </a:t>
            </a:r>
            <a:r>
              <a:rPr sz="600" dirty="0">
                <a:latin typeface="Arial"/>
                <a:cs typeface="Arial"/>
              </a:rPr>
              <a:t>efficiency</a:t>
            </a:r>
            <a:r>
              <a:rPr sz="600" spc="-15" dirty="0">
                <a:latin typeface="Arial"/>
                <a:cs typeface="Arial"/>
              </a:rPr>
              <a:t> </a:t>
            </a:r>
            <a:r>
              <a:rPr sz="600" spc="-10" dirty="0">
                <a:latin typeface="Arial"/>
                <a:cs typeface="Arial"/>
              </a:rPr>
              <a:t>and</a:t>
            </a:r>
            <a:r>
              <a:rPr sz="600" spc="-15" dirty="0">
                <a:latin typeface="Arial"/>
                <a:cs typeface="Arial"/>
              </a:rPr>
              <a:t> </a:t>
            </a:r>
            <a:r>
              <a:rPr sz="600" spc="-10" dirty="0">
                <a:latin typeface="Arial"/>
                <a:cs typeface="Arial"/>
              </a:rPr>
              <a:t>waste</a:t>
            </a:r>
            <a:r>
              <a:rPr sz="600" spc="500" dirty="0">
                <a:latin typeface="Arial"/>
                <a:cs typeface="Arial"/>
              </a:rPr>
              <a:t> 	</a:t>
            </a:r>
            <a:r>
              <a:rPr sz="600" spc="-10" dirty="0">
                <a:latin typeface="Arial"/>
                <a:cs typeface="Arial"/>
              </a:rPr>
              <a:t>management</a:t>
            </a:r>
            <a:endParaRPr sz="600" dirty="0">
              <a:latin typeface="Arial"/>
              <a:cs typeface="Arial"/>
            </a:endParaRPr>
          </a:p>
          <a:p>
            <a:pPr marL="111125" marR="73660" indent="-99060">
              <a:lnSpc>
                <a:spcPct val="111100"/>
              </a:lnSpc>
              <a:spcBef>
                <a:spcPts val="200"/>
              </a:spcBef>
              <a:buClr>
                <a:srgbClr val="0C644C"/>
              </a:buClr>
              <a:buChar char="●"/>
              <a:tabLst>
                <a:tab pos="113664" algn="l"/>
              </a:tabLst>
            </a:pPr>
            <a:r>
              <a:rPr sz="600" spc="-20" dirty="0">
                <a:latin typeface="Arial"/>
                <a:cs typeface="Arial"/>
              </a:rPr>
              <a:t>Chemicals</a:t>
            </a:r>
            <a:r>
              <a:rPr sz="600" dirty="0">
                <a:latin typeface="Arial"/>
                <a:cs typeface="Arial"/>
              </a:rPr>
              <a:t> </a:t>
            </a:r>
            <a:r>
              <a:rPr sz="600" spc="-10" dirty="0">
                <a:latin typeface="Arial"/>
                <a:cs typeface="Arial"/>
              </a:rPr>
              <a:t>used</a:t>
            </a:r>
            <a:r>
              <a:rPr sz="600" spc="5" dirty="0">
                <a:latin typeface="Arial"/>
                <a:cs typeface="Arial"/>
              </a:rPr>
              <a:t> </a:t>
            </a:r>
            <a:r>
              <a:rPr sz="600" dirty="0">
                <a:latin typeface="Arial"/>
                <a:cs typeface="Arial"/>
              </a:rPr>
              <a:t>in production</a:t>
            </a:r>
            <a:r>
              <a:rPr sz="600" spc="5" dirty="0">
                <a:latin typeface="Arial"/>
                <a:cs typeface="Arial"/>
              </a:rPr>
              <a:t> </a:t>
            </a:r>
            <a:r>
              <a:rPr sz="600" spc="-20" dirty="0">
                <a:latin typeface="Arial"/>
                <a:cs typeface="Arial"/>
              </a:rPr>
              <a:t>(e.g.,</a:t>
            </a:r>
            <a:r>
              <a:rPr sz="600" spc="500" dirty="0">
                <a:latin typeface="Arial"/>
                <a:cs typeface="Arial"/>
              </a:rPr>
              <a:t> 	</a:t>
            </a:r>
            <a:r>
              <a:rPr sz="600" spc="-10" dirty="0">
                <a:latin typeface="Arial"/>
                <a:cs typeface="Arial"/>
              </a:rPr>
              <a:t>glue)</a:t>
            </a:r>
            <a:endParaRPr sz="600" dirty="0">
              <a:latin typeface="Arial"/>
              <a:cs typeface="Arial"/>
            </a:endParaRPr>
          </a:p>
          <a:p>
            <a:pPr marL="111760" indent="-99060">
              <a:lnSpc>
                <a:spcPct val="100000"/>
              </a:lnSpc>
              <a:spcBef>
                <a:spcPts val="280"/>
              </a:spcBef>
              <a:buClr>
                <a:srgbClr val="90DEBD"/>
              </a:buClr>
              <a:buChar char="●"/>
              <a:tabLst>
                <a:tab pos="111760" algn="l"/>
              </a:tabLst>
            </a:pPr>
            <a:r>
              <a:rPr sz="600" spc="-10" dirty="0">
                <a:latin typeface="Arial"/>
                <a:cs typeface="Arial"/>
              </a:rPr>
              <a:t>Labor and </a:t>
            </a:r>
            <a:r>
              <a:rPr sz="600" spc="-20" dirty="0">
                <a:latin typeface="Arial"/>
                <a:cs typeface="Arial"/>
              </a:rPr>
              <a:t>human</a:t>
            </a:r>
            <a:r>
              <a:rPr sz="600" spc="-10" dirty="0">
                <a:latin typeface="Arial"/>
                <a:cs typeface="Arial"/>
              </a:rPr>
              <a:t> rights</a:t>
            </a:r>
            <a:endParaRPr sz="600" dirty="0">
              <a:latin typeface="Arial"/>
              <a:cs typeface="Arial"/>
            </a:endParaRPr>
          </a:p>
          <a:p>
            <a:pPr marL="111760" indent="-99060">
              <a:lnSpc>
                <a:spcPct val="100000"/>
              </a:lnSpc>
              <a:spcBef>
                <a:spcPts val="280"/>
              </a:spcBef>
              <a:buClr>
                <a:srgbClr val="90DEBD"/>
              </a:buClr>
              <a:buChar char="●"/>
              <a:tabLst>
                <a:tab pos="111760" algn="l"/>
              </a:tabLst>
            </a:pPr>
            <a:r>
              <a:rPr sz="600" spc="-20" dirty="0">
                <a:latin typeface="Arial"/>
                <a:cs typeface="Arial"/>
              </a:rPr>
              <a:t>Workers’</a:t>
            </a:r>
            <a:r>
              <a:rPr sz="600" spc="10" dirty="0">
                <a:latin typeface="Arial"/>
                <a:cs typeface="Arial"/>
              </a:rPr>
              <a:t> </a:t>
            </a:r>
            <a:r>
              <a:rPr sz="600" spc="-10" dirty="0">
                <a:latin typeface="Arial"/>
                <a:cs typeface="Arial"/>
              </a:rPr>
              <a:t>health</a:t>
            </a:r>
            <a:r>
              <a:rPr sz="600" spc="10" dirty="0">
                <a:latin typeface="Arial"/>
                <a:cs typeface="Arial"/>
              </a:rPr>
              <a:t> </a:t>
            </a:r>
            <a:r>
              <a:rPr sz="600" spc="-10" dirty="0">
                <a:latin typeface="Arial"/>
                <a:cs typeface="Arial"/>
              </a:rPr>
              <a:t>and</a:t>
            </a:r>
            <a:r>
              <a:rPr sz="600" spc="15" dirty="0">
                <a:latin typeface="Arial"/>
                <a:cs typeface="Arial"/>
              </a:rPr>
              <a:t> </a:t>
            </a:r>
            <a:r>
              <a:rPr sz="600" spc="-10" dirty="0">
                <a:latin typeface="Arial"/>
                <a:cs typeface="Arial"/>
              </a:rPr>
              <a:t>safety</a:t>
            </a:r>
            <a:endParaRPr sz="600" dirty="0">
              <a:latin typeface="Arial"/>
              <a:cs typeface="Arial"/>
            </a:endParaRPr>
          </a:p>
          <a:p>
            <a:pPr marL="111760" indent="-99060">
              <a:lnSpc>
                <a:spcPct val="100000"/>
              </a:lnSpc>
              <a:spcBef>
                <a:spcPts val="280"/>
              </a:spcBef>
              <a:buClr>
                <a:srgbClr val="90DEBD"/>
              </a:buClr>
              <a:buChar char="●"/>
              <a:tabLst>
                <a:tab pos="111760" algn="l"/>
              </a:tabLst>
            </a:pPr>
            <a:r>
              <a:rPr sz="600" spc="-20" dirty="0">
                <a:latin typeface="Arial"/>
                <a:cs typeface="Arial"/>
              </a:rPr>
              <a:t>Work-</a:t>
            </a:r>
            <a:r>
              <a:rPr sz="600" dirty="0">
                <a:latin typeface="Arial"/>
                <a:cs typeface="Arial"/>
              </a:rPr>
              <a:t>life</a:t>
            </a:r>
            <a:r>
              <a:rPr sz="600" spc="-5" dirty="0">
                <a:latin typeface="Arial"/>
                <a:cs typeface="Arial"/>
              </a:rPr>
              <a:t> </a:t>
            </a:r>
            <a:r>
              <a:rPr sz="600" spc="-10" dirty="0">
                <a:latin typeface="Arial"/>
                <a:cs typeface="Arial"/>
              </a:rPr>
              <a:t>balance</a:t>
            </a:r>
            <a:endParaRPr sz="600" dirty="0">
              <a:latin typeface="Arial"/>
              <a:cs typeface="Arial"/>
            </a:endParaRPr>
          </a:p>
          <a:p>
            <a:pPr marL="111760" indent="-99060">
              <a:lnSpc>
                <a:spcPct val="100000"/>
              </a:lnSpc>
              <a:spcBef>
                <a:spcPts val="280"/>
              </a:spcBef>
              <a:buClr>
                <a:schemeClr val="accent6"/>
              </a:buClr>
              <a:buChar char="●"/>
              <a:tabLst>
                <a:tab pos="111760" algn="l"/>
              </a:tabLst>
            </a:pPr>
            <a:r>
              <a:rPr sz="600" spc="-20" dirty="0">
                <a:latin typeface="Arial"/>
                <a:cs typeface="Arial"/>
              </a:rPr>
              <a:t>Business</a:t>
            </a:r>
            <a:r>
              <a:rPr sz="600" spc="20" dirty="0">
                <a:latin typeface="Arial"/>
                <a:cs typeface="Arial"/>
              </a:rPr>
              <a:t> </a:t>
            </a:r>
            <a:r>
              <a:rPr sz="600" spc="-10" dirty="0">
                <a:latin typeface="Arial"/>
                <a:cs typeface="Arial"/>
              </a:rPr>
              <a:t>ethics</a:t>
            </a:r>
            <a:endParaRPr sz="600" dirty="0">
              <a:latin typeface="Arial"/>
              <a:cs typeface="Arial"/>
            </a:endParaRPr>
          </a:p>
        </p:txBody>
      </p:sp>
      <p:sp>
        <p:nvSpPr>
          <p:cNvPr id="43" name="object 43"/>
          <p:cNvSpPr txBox="1"/>
          <p:nvPr/>
        </p:nvSpPr>
        <p:spPr>
          <a:xfrm>
            <a:off x="3995873" y="4902297"/>
            <a:ext cx="1312545" cy="1092835"/>
          </a:xfrm>
          <a:prstGeom prst="rect">
            <a:avLst/>
          </a:prstGeom>
        </p:spPr>
        <p:txBody>
          <a:bodyPr vert="horz" wrap="square" lIns="0" tIns="12700" rIns="0" bIns="0" rtlCol="0">
            <a:spAutoFit/>
          </a:bodyPr>
          <a:lstStyle/>
          <a:p>
            <a:pPr marL="111125" marR="5080" indent="-99060">
              <a:lnSpc>
                <a:spcPct val="111100"/>
              </a:lnSpc>
              <a:spcBef>
                <a:spcPts val="100"/>
              </a:spcBef>
              <a:buClr>
                <a:srgbClr val="0C644C"/>
              </a:buClr>
              <a:buChar char="●"/>
              <a:tabLst>
                <a:tab pos="113664" algn="l"/>
              </a:tabLst>
            </a:pPr>
            <a:r>
              <a:rPr sz="600" spc="-20" dirty="0">
                <a:latin typeface="Arial"/>
                <a:cs typeface="Arial"/>
              </a:rPr>
              <a:t>Sustainable</a:t>
            </a:r>
            <a:r>
              <a:rPr sz="600" spc="5" dirty="0">
                <a:latin typeface="Arial"/>
                <a:cs typeface="Arial"/>
              </a:rPr>
              <a:t> </a:t>
            </a:r>
            <a:r>
              <a:rPr sz="600" spc="-10" dirty="0">
                <a:latin typeface="Arial"/>
                <a:cs typeface="Arial"/>
              </a:rPr>
              <a:t>and</a:t>
            </a:r>
            <a:r>
              <a:rPr sz="600" spc="10" dirty="0">
                <a:latin typeface="Arial"/>
                <a:cs typeface="Arial"/>
              </a:rPr>
              <a:t> </a:t>
            </a:r>
            <a:r>
              <a:rPr sz="600" spc="-10" dirty="0">
                <a:latin typeface="Arial"/>
                <a:cs typeface="Arial"/>
              </a:rPr>
              <a:t>circular</a:t>
            </a:r>
            <a:r>
              <a:rPr sz="600" spc="10" dirty="0">
                <a:latin typeface="Arial"/>
                <a:cs typeface="Arial"/>
              </a:rPr>
              <a:t> </a:t>
            </a:r>
            <a:r>
              <a:rPr sz="600" dirty="0">
                <a:latin typeface="Arial"/>
                <a:cs typeface="Arial"/>
              </a:rPr>
              <a:t>design</a:t>
            </a:r>
            <a:r>
              <a:rPr sz="600" spc="10" dirty="0">
                <a:latin typeface="Arial"/>
                <a:cs typeface="Arial"/>
              </a:rPr>
              <a:t> </a:t>
            </a:r>
            <a:r>
              <a:rPr sz="600" spc="-25" dirty="0">
                <a:latin typeface="Arial"/>
                <a:cs typeface="Arial"/>
              </a:rPr>
              <a:t>and</a:t>
            </a:r>
            <a:r>
              <a:rPr sz="600" spc="500" dirty="0">
                <a:latin typeface="Arial"/>
                <a:cs typeface="Arial"/>
              </a:rPr>
              <a:t> 	</a:t>
            </a:r>
            <a:r>
              <a:rPr sz="600" spc="-10" dirty="0">
                <a:latin typeface="Arial"/>
                <a:cs typeface="Arial"/>
              </a:rPr>
              <a:t>packaging</a:t>
            </a:r>
            <a:endParaRPr sz="600" dirty="0">
              <a:latin typeface="Arial"/>
              <a:cs typeface="Arial"/>
            </a:endParaRPr>
          </a:p>
          <a:p>
            <a:pPr marL="111760" indent="-99060">
              <a:lnSpc>
                <a:spcPct val="100000"/>
              </a:lnSpc>
              <a:spcBef>
                <a:spcPts val="280"/>
              </a:spcBef>
              <a:buClr>
                <a:srgbClr val="90DEBD"/>
              </a:buClr>
              <a:buChar char="●"/>
              <a:tabLst>
                <a:tab pos="111760" algn="l"/>
              </a:tabLst>
            </a:pPr>
            <a:r>
              <a:rPr sz="600" spc="-10" dirty="0">
                <a:latin typeface="Arial"/>
                <a:cs typeface="Arial"/>
              </a:rPr>
              <a:t>Working</a:t>
            </a:r>
            <a:r>
              <a:rPr sz="600" spc="10" dirty="0">
                <a:latin typeface="Arial"/>
                <a:cs typeface="Arial"/>
              </a:rPr>
              <a:t> </a:t>
            </a:r>
            <a:r>
              <a:rPr sz="600" spc="-10" dirty="0">
                <a:latin typeface="Arial"/>
                <a:cs typeface="Arial"/>
              </a:rPr>
              <a:t>conditions</a:t>
            </a:r>
            <a:r>
              <a:rPr sz="600" spc="15" dirty="0">
                <a:latin typeface="Arial"/>
                <a:cs typeface="Arial"/>
              </a:rPr>
              <a:t> </a:t>
            </a:r>
            <a:r>
              <a:rPr sz="600" spc="-10" dirty="0">
                <a:latin typeface="Arial"/>
                <a:cs typeface="Arial"/>
              </a:rPr>
              <a:t>and</a:t>
            </a:r>
            <a:r>
              <a:rPr sz="600" spc="10" dirty="0">
                <a:latin typeface="Arial"/>
                <a:cs typeface="Arial"/>
              </a:rPr>
              <a:t> </a:t>
            </a:r>
            <a:r>
              <a:rPr sz="600" spc="-10" dirty="0">
                <a:latin typeface="Arial"/>
                <a:cs typeface="Arial"/>
              </a:rPr>
              <a:t>culture</a:t>
            </a:r>
            <a:endParaRPr sz="600" dirty="0">
              <a:latin typeface="Arial"/>
              <a:cs typeface="Arial"/>
            </a:endParaRPr>
          </a:p>
          <a:p>
            <a:pPr marL="111760" indent="-99060">
              <a:lnSpc>
                <a:spcPct val="100000"/>
              </a:lnSpc>
              <a:spcBef>
                <a:spcPts val="280"/>
              </a:spcBef>
              <a:buClr>
                <a:srgbClr val="90DEBD"/>
              </a:buClr>
              <a:buChar char="●"/>
              <a:tabLst>
                <a:tab pos="111760" algn="l"/>
              </a:tabLst>
            </a:pPr>
            <a:r>
              <a:rPr sz="600" spc="-10" dirty="0">
                <a:latin typeface="Arial"/>
                <a:cs typeface="Arial"/>
              </a:rPr>
              <a:t>Diversity</a:t>
            </a:r>
            <a:r>
              <a:rPr sz="600" spc="5" dirty="0">
                <a:latin typeface="Arial"/>
                <a:cs typeface="Arial"/>
              </a:rPr>
              <a:t> </a:t>
            </a:r>
            <a:r>
              <a:rPr sz="600" spc="-10" dirty="0">
                <a:latin typeface="Arial"/>
                <a:cs typeface="Arial"/>
              </a:rPr>
              <a:t>and</a:t>
            </a:r>
            <a:r>
              <a:rPr sz="600" spc="5" dirty="0">
                <a:latin typeface="Arial"/>
                <a:cs typeface="Arial"/>
              </a:rPr>
              <a:t> </a:t>
            </a:r>
            <a:r>
              <a:rPr sz="600" spc="-10" dirty="0">
                <a:latin typeface="Arial"/>
                <a:cs typeface="Arial"/>
              </a:rPr>
              <a:t>inclusion</a:t>
            </a:r>
            <a:endParaRPr sz="600" dirty="0">
              <a:latin typeface="Arial"/>
              <a:cs typeface="Arial"/>
            </a:endParaRPr>
          </a:p>
          <a:p>
            <a:pPr marL="111125" marR="40005" indent="-99060">
              <a:lnSpc>
                <a:spcPct val="111100"/>
              </a:lnSpc>
              <a:spcBef>
                <a:spcPts val="200"/>
              </a:spcBef>
              <a:buClr>
                <a:srgbClr val="90DEBD"/>
              </a:buClr>
              <a:buChar char="●"/>
              <a:tabLst>
                <a:tab pos="113664" algn="l"/>
              </a:tabLst>
            </a:pPr>
            <a:r>
              <a:rPr sz="600" spc="-20" dirty="0">
                <a:latin typeface="Arial"/>
                <a:cs typeface="Arial"/>
              </a:rPr>
              <a:t>Local</a:t>
            </a:r>
            <a:r>
              <a:rPr sz="600" spc="25" dirty="0">
                <a:latin typeface="Arial"/>
                <a:cs typeface="Arial"/>
              </a:rPr>
              <a:t> </a:t>
            </a:r>
            <a:r>
              <a:rPr sz="600" spc="-10" dirty="0">
                <a:latin typeface="Arial"/>
                <a:cs typeface="Arial"/>
              </a:rPr>
              <a:t>community</a:t>
            </a:r>
            <a:r>
              <a:rPr sz="600" spc="25" dirty="0">
                <a:latin typeface="Arial"/>
                <a:cs typeface="Arial"/>
              </a:rPr>
              <a:t> </a:t>
            </a:r>
            <a:r>
              <a:rPr sz="600" spc="-10" dirty="0">
                <a:latin typeface="Arial"/>
                <a:cs typeface="Arial"/>
              </a:rPr>
              <a:t>engagement</a:t>
            </a:r>
            <a:r>
              <a:rPr sz="600" spc="30" dirty="0">
                <a:latin typeface="Arial"/>
                <a:cs typeface="Arial"/>
              </a:rPr>
              <a:t> </a:t>
            </a:r>
            <a:r>
              <a:rPr sz="600" spc="-25" dirty="0">
                <a:latin typeface="Arial"/>
                <a:cs typeface="Arial"/>
              </a:rPr>
              <a:t>and</a:t>
            </a:r>
            <a:r>
              <a:rPr sz="600" spc="500" dirty="0">
                <a:latin typeface="Arial"/>
                <a:cs typeface="Arial"/>
              </a:rPr>
              <a:t> 	</a:t>
            </a:r>
            <a:r>
              <a:rPr sz="600" dirty="0">
                <a:latin typeface="Arial"/>
                <a:cs typeface="Arial"/>
              </a:rPr>
              <a:t>job</a:t>
            </a:r>
            <a:r>
              <a:rPr sz="600" spc="-10" dirty="0">
                <a:latin typeface="Arial"/>
                <a:cs typeface="Arial"/>
              </a:rPr>
              <a:t> creation</a:t>
            </a:r>
            <a:endParaRPr sz="600" dirty="0">
              <a:latin typeface="Arial"/>
              <a:cs typeface="Arial"/>
            </a:endParaRPr>
          </a:p>
          <a:p>
            <a:pPr marL="111760" indent="-99060">
              <a:lnSpc>
                <a:spcPct val="100000"/>
              </a:lnSpc>
              <a:spcBef>
                <a:spcPts val="280"/>
              </a:spcBef>
              <a:buClr>
                <a:schemeClr val="accent6"/>
              </a:buClr>
              <a:buChar char="●"/>
              <a:tabLst>
                <a:tab pos="111760" algn="l"/>
              </a:tabLst>
            </a:pPr>
            <a:r>
              <a:rPr sz="600" spc="-10" dirty="0">
                <a:latin typeface="Arial"/>
                <a:cs typeface="Arial"/>
              </a:rPr>
              <a:t>Anti-corruption</a:t>
            </a:r>
            <a:r>
              <a:rPr sz="600" spc="40" dirty="0">
                <a:latin typeface="Arial"/>
                <a:cs typeface="Arial"/>
              </a:rPr>
              <a:t> </a:t>
            </a:r>
            <a:r>
              <a:rPr sz="600" spc="-10" dirty="0">
                <a:latin typeface="Arial"/>
                <a:cs typeface="Arial"/>
              </a:rPr>
              <a:t>and</a:t>
            </a:r>
            <a:r>
              <a:rPr sz="600" spc="40" dirty="0">
                <a:latin typeface="Arial"/>
                <a:cs typeface="Arial"/>
              </a:rPr>
              <a:t> </a:t>
            </a:r>
            <a:r>
              <a:rPr sz="600" spc="-10" dirty="0">
                <a:latin typeface="Arial"/>
                <a:cs typeface="Arial"/>
              </a:rPr>
              <a:t>integrity</a:t>
            </a:r>
            <a:endParaRPr sz="600" dirty="0">
              <a:latin typeface="Arial"/>
              <a:cs typeface="Arial"/>
            </a:endParaRPr>
          </a:p>
          <a:p>
            <a:pPr marL="111760" indent="-99060">
              <a:lnSpc>
                <a:spcPct val="100000"/>
              </a:lnSpc>
              <a:spcBef>
                <a:spcPts val="280"/>
              </a:spcBef>
              <a:buClr>
                <a:schemeClr val="accent6"/>
              </a:buClr>
              <a:buChar char="●"/>
              <a:tabLst>
                <a:tab pos="111760" algn="l"/>
              </a:tabLst>
            </a:pPr>
            <a:r>
              <a:rPr sz="600" spc="-10" dirty="0">
                <a:latin typeface="Arial"/>
                <a:cs typeface="Arial"/>
              </a:rPr>
              <a:t>Anti-competitive</a:t>
            </a:r>
            <a:r>
              <a:rPr sz="600" spc="60" dirty="0">
                <a:latin typeface="Arial"/>
                <a:cs typeface="Arial"/>
              </a:rPr>
              <a:t> </a:t>
            </a:r>
            <a:r>
              <a:rPr sz="600" spc="-10" dirty="0">
                <a:latin typeface="Arial"/>
                <a:cs typeface="Arial"/>
              </a:rPr>
              <a:t>behavior</a:t>
            </a:r>
            <a:r>
              <a:rPr sz="600" spc="60" dirty="0">
                <a:latin typeface="Arial"/>
                <a:cs typeface="Arial"/>
              </a:rPr>
              <a:t> </a:t>
            </a:r>
            <a:r>
              <a:rPr sz="600" spc="-10" dirty="0">
                <a:latin typeface="Arial"/>
                <a:cs typeface="Arial"/>
              </a:rPr>
              <a:t>reporting</a:t>
            </a:r>
            <a:endParaRPr sz="600" dirty="0">
              <a:latin typeface="Arial"/>
              <a:cs typeface="Arial"/>
            </a:endParaRPr>
          </a:p>
          <a:p>
            <a:pPr marL="111760" indent="-99060">
              <a:lnSpc>
                <a:spcPct val="100000"/>
              </a:lnSpc>
              <a:spcBef>
                <a:spcPts val="280"/>
              </a:spcBef>
              <a:buClr>
                <a:schemeClr val="accent6"/>
              </a:buClr>
              <a:buChar char="●"/>
              <a:tabLst>
                <a:tab pos="111760" algn="l"/>
              </a:tabLst>
            </a:pPr>
            <a:r>
              <a:rPr sz="600" spc="-10" dirty="0">
                <a:latin typeface="Arial"/>
                <a:cs typeface="Arial"/>
              </a:rPr>
              <a:t>Whistleblowing</a:t>
            </a:r>
            <a:r>
              <a:rPr sz="600" spc="80" dirty="0">
                <a:latin typeface="Arial"/>
                <a:cs typeface="Arial"/>
              </a:rPr>
              <a:t> </a:t>
            </a:r>
            <a:r>
              <a:rPr sz="600" spc="-10" dirty="0">
                <a:latin typeface="Arial"/>
                <a:cs typeface="Arial"/>
              </a:rPr>
              <a:t>mechanisms</a:t>
            </a:r>
            <a:endParaRPr sz="600" dirty="0">
              <a:latin typeface="Arial"/>
              <a:cs typeface="Arial"/>
            </a:endParaRPr>
          </a:p>
        </p:txBody>
      </p:sp>
      <p:sp>
        <p:nvSpPr>
          <p:cNvPr id="44" name="object 44"/>
          <p:cNvSpPr txBox="1"/>
          <p:nvPr/>
        </p:nvSpPr>
        <p:spPr>
          <a:xfrm>
            <a:off x="2556684" y="7232212"/>
            <a:ext cx="1214755" cy="330200"/>
          </a:xfrm>
          <a:prstGeom prst="rect">
            <a:avLst/>
          </a:prstGeom>
        </p:spPr>
        <p:txBody>
          <a:bodyPr vert="horz" wrap="square" lIns="0" tIns="12700" rIns="0" bIns="0" rtlCol="0">
            <a:spAutoFit/>
          </a:bodyPr>
          <a:lstStyle/>
          <a:p>
            <a:pPr marL="111125" marR="5080" indent="-99060" algn="just">
              <a:lnSpc>
                <a:spcPct val="111100"/>
              </a:lnSpc>
              <a:spcBef>
                <a:spcPts val="100"/>
              </a:spcBef>
              <a:buClr>
                <a:srgbClr val="0C644C"/>
              </a:buClr>
              <a:buChar char="●"/>
              <a:tabLst>
                <a:tab pos="113664" algn="l"/>
              </a:tabLst>
            </a:pPr>
            <a:r>
              <a:rPr sz="600" spc="-10">
                <a:latin typeface="Arial"/>
                <a:cs typeface="Arial"/>
              </a:rPr>
              <a:t>Increasingly</a:t>
            </a:r>
            <a:r>
              <a:rPr sz="600" spc="-5">
                <a:latin typeface="Arial"/>
                <a:cs typeface="Arial"/>
              </a:rPr>
              <a:t> </a:t>
            </a:r>
            <a:r>
              <a:rPr sz="600">
                <a:latin typeface="Arial"/>
                <a:cs typeface="Arial"/>
              </a:rPr>
              <a:t>strict</a:t>
            </a:r>
            <a:r>
              <a:rPr sz="600" spc="-5">
                <a:latin typeface="Arial"/>
                <a:cs typeface="Arial"/>
              </a:rPr>
              <a:t> </a:t>
            </a:r>
            <a:r>
              <a:rPr sz="600" spc="-35">
                <a:latin typeface="Arial"/>
                <a:cs typeface="Arial"/>
              </a:rPr>
              <a:t>GHG</a:t>
            </a:r>
            <a:r>
              <a:rPr sz="600" spc="-5">
                <a:latin typeface="Arial"/>
                <a:cs typeface="Arial"/>
              </a:rPr>
              <a:t> </a:t>
            </a:r>
            <a:r>
              <a:rPr sz="600" spc="-10">
                <a:latin typeface="Arial"/>
                <a:cs typeface="Arial"/>
              </a:rPr>
              <a:t>emission</a:t>
            </a:r>
            <a:r>
              <a:rPr sz="600" spc="500">
                <a:latin typeface="Arial"/>
                <a:cs typeface="Arial"/>
              </a:rPr>
              <a:t> 	</a:t>
            </a:r>
            <a:r>
              <a:rPr sz="600" spc="-10">
                <a:latin typeface="Arial"/>
                <a:cs typeface="Arial"/>
              </a:rPr>
              <a:t>standards </a:t>
            </a:r>
            <a:r>
              <a:rPr sz="600">
                <a:latin typeface="Arial"/>
                <a:cs typeface="Arial"/>
              </a:rPr>
              <a:t>on</a:t>
            </a:r>
            <a:r>
              <a:rPr sz="600" spc="-10">
                <a:latin typeface="Arial"/>
                <a:cs typeface="Arial"/>
              </a:rPr>
              <a:t> </a:t>
            </a:r>
            <a:r>
              <a:rPr sz="600">
                <a:latin typeface="Arial"/>
                <a:cs typeface="Arial"/>
              </a:rPr>
              <a:t>product</a:t>
            </a:r>
            <a:r>
              <a:rPr sz="600" spc="-10">
                <a:latin typeface="Arial"/>
                <a:cs typeface="Arial"/>
              </a:rPr>
              <a:t> and facility</a:t>
            </a:r>
            <a:r>
              <a:rPr sz="600" spc="500">
                <a:latin typeface="Arial"/>
                <a:cs typeface="Arial"/>
              </a:rPr>
              <a:t> 	</a:t>
            </a:r>
            <a:r>
              <a:rPr sz="600" spc="-10">
                <a:latin typeface="Arial"/>
                <a:cs typeface="Arial"/>
              </a:rPr>
              <a:t>level</a:t>
            </a:r>
            <a:endParaRPr sz="600">
              <a:latin typeface="Arial"/>
              <a:cs typeface="Arial"/>
            </a:endParaRPr>
          </a:p>
        </p:txBody>
      </p:sp>
      <p:sp>
        <p:nvSpPr>
          <p:cNvPr id="45" name="object 45"/>
          <p:cNvSpPr txBox="1"/>
          <p:nvPr/>
        </p:nvSpPr>
        <p:spPr>
          <a:xfrm>
            <a:off x="3995797" y="7232137"/>
            <a:ext cx="1271905" cy="228600"/>
          </a:xfrm>
          <a:prstGeom prst="rect">
            <a:avLst/>
          </a:prstGeom>
        </p:spPr>
        <p:txBody>
          <a:bodyPr vert="horz" wrap="square" lIns="0" tIns="12700" rIns="0" bIns="0" rtlCol="0">
            <a:spAutoFit/>
          </a:bodyPr>
          <a:lstStyle/>
          <a:p>
            <a:pPr marL="111125" marR="5080" indent="-99060">
              <a:lnSpc>
                <a:spcPct val="111100"/>
              </a:lnSpc>
              <a:spcBef>
                <a:spcPts val="100"/>
              </a:spcBef>
              <a:buClr>
                <a:srgbClr val="0C644C"/>
              </a:buClr>
              <a:buChar char="●"/>
              <a:tabLst>
                <a:tab pos="113664" algn="l"/>
              </a:tabLst>
            </a:pPr>
            <a:r>
              <a:rPr sz="600" spc="-10">
                <a:latin typeface="Arial"/>
                <a:cs typeface="Arial"/>
              </a:rPr>
              <a:t>Increased</a:t>
            </a:r>
            <a:r>
              <a:rPr sz="600" spc="25">
                <a:latin typeface="Arial"/>
                <a:cs typeface="Arial"/>
              </a:rPr>
              <a:t> </a:t>
            </a:r>
            <a:r>
              <a:rPr sz="600" spc="-10">
                <a:latin typeface="Arial"/>
                <a:cs typeface="Arial"/>
              </a:rPr>
              <a:t>employee</a:t>
            </a:r>
            <a:r>
              <a:rPr sz="600" spc="25">
                <a:latin typeface="Arial"/>
                <a:cs typeface="Arial"/>
              </a:rPr>
              <a:t> </a:t>
            </a:r>
            <a:r>
              <a:rPr sz="600" spc="-20">
                <a:latin typeface="Arial"/>
                <a:cs typeface="Arial"/>
              </a:rPr>
              <a:t>awareness</a:t>
            </a:r>
            <a:r>
              <a:rPr sz="600" spc="30">
                <a:latin typeface="Arial"/>
                <a:cs typeface="Arial"/>
              </a:rPr>
              <a:t> </a:t>
            </a:r>
            <a:r>
              <a:rPr sz="600" spc="-25">
                <a:latin typeface="Arial"/>
                <a:cs typeface="Arial"/>
              </a:rPr>
              <a:t>of</a:t>
            </a:r>
            <a:r>
              <a:rPr sz="600" spc="500">
                <a:latin typeface="Arial"/>
                <a:cs typeface="Arial"/>
              </a:rPr>
              <a:t> 	</a:t>
            </a:r>
            <a:r>
              <a:rPr sz="600" spc="-10">
                <a:latin typeface="Arial"/>
                <a:cs typeface="Arial"/>
              </a:rPr>
              <a:t>sustainability</a:t>
            </a:r>
            <a:r>
              <a:rPr sz="600">
                <a:latin typeface="Arial"/>
                <a:cs typeface="Arial"/>
              </a:rPr>
              <a:t> </a:t>
            </a:r>
            <a:r>
              <a:rPr sz="600" spc="-10">
                <a:latin typeface="Arial"/>
                <a:cs typeface="Arial"/>
              </a:rPr>
              <a:t>and</a:t>
            </a:r>
            <a:r>
              <a:rPr sz="600" spc="5">
                <a:latin typeface="Arial"/>
                <a:cs typeface="Arial"/>
              </a:rPr>
              <a:t> </a:t>
            </a:r>
            <a:r>
              <a:rPr sz="600" spc="-10">
                <a:latin typeface="Arial"/>
                <a:cs typeface="Arial"/>
              </a:rPr>
              <a:t>purpose</a:t>
            </a:r>
            <a:endParaRPr sz="600">
              <a:latin typeface="Arial"/>
              <a:cs typeface="Arial"/>
            </a:endParaRPr>
          </a:p>
        </p:txBody>
      </p:sp>
      <p:sp>
        <p:nvSpPr>
          <p:cNvPr id="46" name="object 46"/>
          <p:cNvSpPr txBox="1"/>
          <p:nvPr/>
        </p:nvSpPr>
        <p:spPr>
          <a:xfrm>
            <a:off x="5434910" y="7232137"/>
            <a:ext cx="1351280" cy="889000"/>
          </a:xfrm>
          <a:prstGeom prst="rect">
            <a:avLst/>
          </a:prstGeom>
        </p:spPr>
        <p:txBody>
          <a:bodyPr vert="horz" wrap="square" lIns="0" tIns="12700" rIns="0" bIns="0" rtlCol="0">
            <a:spAutoFit/>
          </a:bodyPr>
          <a:lstStyle/>
          <a:p>
            <a:pPr marL="111125" marR="5080" indent="-99060">
              <a:lnSpc>
                <a:spcPct val="111100"/>
              </a:lnSpc>
              <a:spcBef>
                <a:spcPts val="100"/>
              </a:spcBef>
              <a:buClr>
                <a:srgbClr val="0C644C"/>
              </a:buClr>
              <a:buChar char="●"/>
              <a:tabLst>
                <a:tab pos="113664" algn="l"/>
              </a:tabLst>
            </a:pPr>
            <a:r>
              <a:rPr sz="600" spc="-10" dirty="0">
                <a:latin typeface="Arial"/>
                <a:cs typeface="Arial"/>
              </a:rPr>
              <a:t>Demand</a:t>
            </a:r>
            <a:r>
              <a:rPr sz="600" dirty="0">
                <a:latin typeface="Arial"/>
                <a:cs typeface="Arial"/>
              </a:rPr>
              <a:t> for</a:t>
            </a:r>
            <a:r>
              <a:rPr sz="600" spc="5" dirty="0">
                <a:latin typeface="Arial"/>
                <a:cs typeface="Arial"/>
              </a:rPr>
              <a:t> </a:t>
            </a:r>
            <a:r>
              <a:rPr sz="600" spc="-10" dirty="0">
                <a:latin typeface="Arial"/>
                <a:cs typeface="Arial"/>
              </a:rPr>
              <a:t>affordable</a:t>
            </a:r>
            <a:r>
              <a:rPr sz="600" dirty="0">
                <a:latin typeface="Arial"/>
                <a:cs typeface="Arial"/>
              </a:rPr>
              <a:t> products</a:t>
            </a:r>
            <a:r>
              <a:rPr sz="600" spc="5" dirty="0">
                <a:latin typeface="Arial"/>
                <a:cs typeface="Arial"/>
              </a:rPr>
              <a:t> </a:t>
            </a:r>
            <a:r>
              <a:rPr sz="600" spc="-20" dirty="0">
                <a:latin typeface="Arial"/>
                <a:cs typeface="Arial"/>
              </a:rPr>
              <a:t>with</a:t>
            </a:r>
            <a:r>
              <a:rPr sz="600" spc="500" dirty="0">
                <a:latin typeface="Arial"/>
                <a:cs typeface="Arial"/>
              </a:rPr>
              <a:t> 	</a:t>
            </a:r>
            <a:r>
              <a:rPr sz="600" dirty="0">
                <a:latin typeface="Arial"/>
                <a:cs typeface="Arial"/>
              </a:rPr>
              <a:t>lower</a:t>
            </a:r>
            <a:r>
              <a:rPr sz="600" spc="-10" dirty="0">
                <a:latin typeface="Arial"/>
                <a:cs typeface="Arial"/>
              </a:rPr>
              <a:t> </a:t>
            </a:r>
            <a:r>
              <a:rPr sz="600" spc="-35" dirty="0">
                <a:latin typeface="Arial"/>
                <a:cs typeface="Arial"/>
              </a:rPr>
              <a:t>GHG</a:t>
            </a:r>
            <a:r>
              <a:rPr sz="600" spc="-10" dirty="0">
                <a:latin typeface="Arial"/>
                <a:cs typeface="Arial"/>
              </a:rPr>
              <a:t> </a:t>
            </a:r>
            <a:r>
              <a:rPr sz="600" dirty="0">
                <a:latin typeface="Arial"/>
                <a:cs typeface="Arial"/>
              </a:rPr>
              <a:t>footprint</a:t>
            </a:r>
            <a:r>
              <a:rPr sz="600" spc="-5" dirty="0">
                <a:latin typeface="Arial"/>
                <a:cs typeface="Arial"/>
              </a:rPr>
              <a:t> </a:t>
            </a:r>
            <a:r>
              <a:rPr sz="600" spc="-20" dirty="0">
                <a:latin typeface="Arial"/>
                <a:cs typeface="Arial"/>
              </a:rPr>
              <a:t>as</a:t>
            </a:r>
            <a:r>
              <a:rPr sz="600" spc="-10" dirty="0">
                <a:latin typeface="Arial"/>
                <a:cs typeface="Arial"/>
              </a:rPr>
              <a:t> </a:t>
            </a:r>
            <a:r>
              <a:rPr sz="600" dirty="0">
                <a:latin typeface="Arial"/>
                <a:cs typeface="Arial"/>
              </a:rPr>
              <a:t>a</a:t>
            </a:r>
            <a:r>
              <a:rPr sz="600" spc="-5" dirty="0">
                <a:latin typeface="Arial"/>
                <a:cs typeface="Arial"/>
              </a:rPr>
              <a:t> </a:t>
            </a:r>
            <a:r>
              <a:rPr sz="600" spc="-20" dirty="0">
                <a:latin typeface="Arial"/>
                <a:cs typeface="Arial"/>
              </a:rPr>
              <a:t>means</a:t>
            </a:r>
            <a:r>
              <a:rPr sz="600" spc="-10" dirty="0">
                <a:latin typeface="Arial"/>
                <a:cs typeface="Arial"/>
              </a:rPr>
              <a:t> </a:t>
            </a:r>
            <a:r>
              <a:rPr sz="600" spc="-25" dirty="0">
                <a:latin typeface="Arial"/>
                <a:cs typeface="Arial"/>
              </a:rPr>
              <a:t>for</a:t>
            </a:r>
            <a:r>
              <a:rPr sz="600" spc="500" dirty="0">
                <a:latin typeface="Arial"/>
                <a:cs typeface="Arial"/>
              </a:rPr>
              <a:t> 	</a:t>
            </a:r>
            <a:r>
              <a:rPr sz="600" spc="-10" dirty="0">
                <a:latin typeface="Arial"/>
                <a:cs typeface="Arial"/>
              </a:rPr>
              <a:t>climate</a:t>
            </a:r>
            <a:r>
              <a:rPr sz="600" spc="10" dirty="0">
                <a:latin typeface="Arial"/>
                <a:cs typeface="Arial"/>
              </a:rPr>
              <a:t> </a:t>
            </a:r>
            <a:r>
              <a:rPr sz="600" spc="-10" dirty="0">
                <a:latin typeface="Arial"/>
                <a:cs typeface="Arial"/>
              </a:rPr>
              <a:t>change</a:t>
            </a:r>
            <a:r>
              <a:rPr sz="600" spc="10" dirty="0">
                <a:latin typeface="Arial"/>
                <a:cs typeface="Arial"/>
              </a:rPr>
              <a:t> </a:t>
            </a:r>
            <a:r>
              <a:rPr sz="600" spc="-10" dirty="0">
                <a:latin typeface="Arial"/>
                <a:cs typeface="Arial"/>
              </a:rPr>
              <a:t>mitigation</a:t>
            </a:r>
            <a:endParaRPr sz="600" dirty="0">
              <a:latin typeface="Arial"/>
              <a:cs typeface="Arial"/>
            </a:endParaRPr>
          </a:p>
          <a:p>
            <a:pPr marL="111125" marR="16510" indent="-99060">
              <a:lnSpc>
                <a:spcPct val="111100"/>
              </a:lnSpc>
              <a:spcBef>
                <a:spcPts val="200"/>
              </a:spcBef>
              <a:buClr>
                <a:srgbClr val="0C644C"/>
              </a:buClr>
              <a:buChar char="●"/>
              <a:tabLst>
                <a:tab pos="113664" algn="l"/>
              </a:tabLst>
            </a:pPr>
            <a:r>
              <a:rPr sz="600" spc="-10" dirty="0">
                <a:latin typeface="Arial"/>
                <a:cs typeface="Arial"/>
              </a:rPr>
              <a:t>Immature market</a:t>
            </a:r>
            <a:r>
              <a:rPr sz="600" spc="-5" dirty="0">
                <a:latin typeface="Arial"/>
                <a:cs typeface="Arial"/>
              </a:rPr>
              <a:t> </a:t>
            </a:r>
            <a:r>
              <a:rPr sz="600" dirty="0">
                <a:latin typeface="Arial"/>
                <a:cs typeface="Arial"/>
              </a:rPr>
              <a:t>for</a:t>
            </a:r>
            <a:r>
              <a:rPr sz="600" spc="-5" dirty="0">
                <a:latin typeface="Arial"/>
                <a:cs typeface="Arial"/>
              </a:rPr>
              <a:t> </a:t>
            </a:r>
            <a:r>
              <a:rPr sz="600" spc="-10" dirty="0">
                <a:latin typeface="Arial"/>
                <a:cs typeface="Arial"/>
              </a:rPr>
              <a:t>reuse</a:t>
            </a:r>
            <a:r>
              <a:rPr sz="600" spc="-5" dirty="0">
                <a:latin typeface="Arial"/>
                <a:cs typeface="Arial"/>
              </a:rPr>
              <a:t> </a:t>
            </a:r>
            <a:r>
              <a:rPr sz="600" spc="-10" dirty="0">
                <a:latin typeface="Arial"/>
                <a:cs typeface="Arial"/>
              </a:rPr>
              <a:t>and</a:t>
            </a:r>
            <a:r>
              <a:rPr sz="600" spc="-5" dirty="0">
                <a:latin typeface="Arial"/>
                <a:cs typeface="Arial"/>
              </a:rPr>
              <a:t> </a:t>
            </a:r>
            <a:r>
              <a:rPr sz="600" spc="-10" dirty="0" err="1">
                <a:latin typeface="Arial"/>
                <a:cs typeface="Arial"/>
              </a:rPr>
              <a:t>recy</a:t>
            </a:r>
            <a:r>
              <a:rPr sz="600" spc="-10" dirty="0">
                <a:latin typeface="Arial"/>
                <a:cs typeface="Arial"/>
              </a:rPr>
              <a:t>-</a:t>
            </a:r>
            <a:r>
              <a:rPr sz="600" spc="500" dirty="0">
                <a:latin typeface="Arial"/>
                <a:cs typeface="Arial"/>
              </a:rPr>
              <a:t> 	</a:t>
            </a:r>
            <a:r>
              <a:rPr sz="600" dirty="0">
                <a:latin typeface="Arial"/>
                <a:cs typeface="Arial"/>
              </a:rPr>
              <a:t>cling</a:t>
            </a:r>
            <a:r>
              <a:rPr sz="600" spc="-20" dirty="0">
                <a:latin typeface="Arial"/>
                <a:cs typeface="Arial"/>
              </a:rPr>
              <a:t> </a:t>
            </a:r>
            <a:r>
              <a:rPr sz="600" dirty="0">
                <a:latin typeface="Arial"/>
                <a:cs typeface="Arial"/>
              </a:rPr>
              <a:t>at</a:t>
            </a:r>
            <a:r>
              <a:rPr sz="600" spc="-15" dirty="0">
                <a:latin typeface="Arial"/>
                <a:cs typeface="Arial"/>
              </a:rPr>
              <a:t> </a:t>
            </a:r>
            <a:r>
              <a:rPr sz="600" dirty="0">
                <a:latin typeface="Arial"/>
                <a:cs typeface="Arial"/>
              </a:rPr>
              <a:t>the</a:t>
            </a:r>
            <a:r>
              <a:rPr sz="600" spc="-15" dirty="0">
                <a:latin typeface="Arial"/>
                <a:cs typeface="Arial"/>
              </a:rPr>
              <a:t> </a:t>
            </a:r>
            <a:r>
              <a:rPr sz="600" dirty="0">
                <a:latin typeface="Arial"/>
                <a:cs typeface="Arial"/>
              </a:rPr>
              <a:t>end</a:t>
            </a:r>
            <a:r>
              <a:rPr sz="600" spc="-15" dirty="0">
                <a:latin typeface="Arial"/>
                <a:cs typeface="Arial"/>
              </a:rPr>
              <a:t> </a:t>
            </a:r>
            <a:r>
              <a:rPr sz="600" dirty="0">
                <a:latin typeface="Arial"/>
                <a:cs typeface="Arial"/>
              </a:rPr>
              <a:t>of</a:t>
            </a:r>
            <a:r>
              <a:rPr sz="600" spc="-15" dirty="0">
                <a:latin typeface="Arial"/>
                <a:cs typeface="Arial"/>
              </a:rPr>
              <a:t> </a:t>
            </a:r>
            <a:r>
              <a:rPr sz="600" dirty="0">
                <a:latin typeface="Arial"/>
                <a:cs typeface="Arial"/>
              </a:rPr>
              <a:t>life</a:t>
            </a:r>
            <a:r>
              <a:rPr sz="600" spc="-15" dirty="0">
                <a:latin typeface="Arial"/>
                <a:cs typeface="Arial"/>
              </a:rPr>
              <a:t> </a:t>
            </a:r>
            <a:r>
              <a:rPr sz="600" dirty="0">
                <a:latin typeface="Arial"/>
                <a:cs typeface="Arial"/>
              </a:rPr>
              <a:t>of</a:t>
            </a:r>
            <a:r>
              <a:rPr sz="600" spc="-15" dirty="0">
                <a:latin typeface="Arial"/>
                <a:cs typeface="Arial"/>
              </a:rPr>
              <a:t> </a:t>
            </a:r>
            <a:r>
              <a:rPr sz="600" spc="-10" dirty="0">
                <a:latin typeface="Arial"/>
                <a:cs typeface="Arial"/>
              </a:rPr>
              <a:t>products</a:t>
            </a:r>
            <a:endParaRPr sz="600" dirty="0">
              <a:latin typeface="Arial"/>
              <a:cs typeface="Arial"/>
            </a:endParaRPr>
          </a:p>
          <a:p>
            <a:pPr marL="111125" marR="59690" indent="-99060">
              <a:lnSpc>
                <a:spcPct val="111100"/>
              </a:lnSpc>
              <a:spcBef>
                <a:spcPts val="200"/>
              </a:spcBef>
              <a:buClr>
                <a:srgbClr val="90DEBD"/>
              </a:buClr>
              <a:buChar char="●"/>
              <a:tabLst>
                <a:tab pos="113664" algn="l"/>
              </a:tabLst>
            </a:pPr>
            <a:r>
              <a:rPr sz="600" spc="-10" dirty="0">
                <a:latin typeface="Arial"/>
                <a:cs typeface="Arial"/>
              </a:rPr>
              <a:t>Demand</a:t>
            </a:r>
            <a:r>
              <a:rPr sz="600" spc="-20" dirty="0">
                <a:latin typeface="Arial"/>
                <a:cs typeface="Arial"/>
              </a:rPr>
              <a:t> </a:t>
            </a:r>
            <a:r>
              <a:rPr sz="600" dirty="0">
                <a:latin typeface="Arial"/>
                <a:cs typeface="Arial"/>
              </a:rPr>
              <a:t>for</a:t>
            </a:r>
            <a:r>
              <a:rPr sz="600" spc="-15" dirty="0">
                <a:latin typeface="Arial"/>
                <a:cs typeface="Arial"/>
              </a:rPr>
              <a:t> </a:t>
            </a:r>
            <a:r>
              <a:rPr sz="600" dirty="0">
                <a:latin typeface="Arial"/>
                <a:cs typeface="Arial"/>
              </a:rPr>
              <a:t>products</a:t>
            </a:r>
            <a:r>
              <a:rPr sz="600" spc="-15" dirty="0">
                <a:latin typeface="Arial"/>
                <a:cs typeface="Arial"/>
              </a:rPr>
              <a:t> </a:t>
            </a:r>
            <a:r>
              <a:rPr sz="600" dirty="0">
                <a:latin typeface="Arial"/>
                <a:cs typeface="Arial"/>
              </a:rPr>
              <a:t>produced</a:t>
            </a:r>
            <a:r>
              <a:rPr sz="600" spc="-15" dirty="0">
                <a:latin typeface="Arial"/>
                <a:cs typeface="Arial"/>
              </a:rPr>
              <a:t> </a:t>
            </a:r>
            <a:r>
              <a:rPr sz="600" spc="-25" dirty="0">
                <a:latin typeface="Arial"/>
                <a:cs typeface="Arial"/>
              </a:rPr>
              <a:t>in</a:t>
            </a:r>
            <a:r>
              <a:rPr sz="600" spc="500" dirty="0">
                <a:latin typeface="Arial"/>
                <a:cs typeface="Arial"/>
              </a:rPr>
              <a:t> 	</a:t>
            </a:r>
            <a:r>
              <a:rPr sz="600" spc="-10" dirty="0">
                <a:latin typeface="Arial"/>
                <a:cs typeface="Arial"/>
              </a:rPr>
              <a:t>socially</a:t>
            </a:r>
            <a:r>
              <a:rPr sz="600" dirty="0">
                <a:latin typeface="Arial"/>
                <a:cs typeface="Arial"/>
              </a:rPr>
              <a:t> </a:t>
            </a:r>
            <a:r>
              <a:rPr sz="600" spc="-10" dirty="0">
                <a:latin typeface="Arial"/>
                <a:cs typeface="Arial"/>
              </a:rPr>
              <a:t>sustainable</a:t>
            </a:r>
            <a:r>
              <a:rPr sz="600" dirty="0">
                <a:latin typeface="Arial"/>
                <a:cs typeface="Arial"/>
              </a:rPr>
              <a:t> </a:t>
            </a:r>
            <a:r>
              <a:rPr sz="600" spc="-20" dirty="0">
                <a:latin typeface="Arial"/>
                <a:cs typeface="Arial"/>
              </a:rPr>
              <a:t>ways,</a:t>
            </a:r>
            <a:r>
              <a:rPr sz="600" dirty="0">
                <a:latin typeface="Arial"/>
                <a:cs typeface="Arial"/>
              </a:rPr>
              <a:t> with </a:t>
            </a:r>
            <a:r>
              <a:rPr sz="600" spc="-35" dirty="0">
                <a:latin typeface="Arial"/>
                <a:cs typeface="Arial"/>
              </a:rPr>
              <a:t>HSE</a:t>
            </a:r>
            <a:r>
              <a:rPr sz="600" spc="500" dirty="0">
                <a:latin typeface="Arial"/>
                <a:cs typeface="Arial"/>
              </a:rPr>
              <a:t> 	</a:t>
            </a:r>
            <a:r>
              <a:rPr sz="600" spc="-10" dirty="0">
                <a:latin typeface="Arial"/>
                <a:cs typeface="Arial"/>
              </a:rPr>
              <a:t>practices and </a:t>
            </a:r>
            <a:r>
              <a:rPr sz="600" dirty="0">
                <a:latin typeface="Arial"/>
                <a:cs typeface="Arial"/>
              </a:rPr>
              <a:t>fair</a:t>
            </a:r>
            <a:r>
              <a:rPr sz="600" spc="-10" dirty="0">
                <a:latin typeface="Arial"/>
                <a:cs typeface="Arial"/>
              </a:rPr>
              <a:t> </a:t>
            </a:r>
            <a:r>
              <a:rPr sz="600" spc="-20" dirty="0">
                <a:latin typeface="Arial"/>
                <a:cs typeface="Arial"/>
              </a:rPr>
              <a:t>wages</a:t>
            </a:r>
            <a:endParaRPr sz="600" dirty="0">
              <a:latin typeface="Arial"/>
              <a:cs typeface="Arial"/>
            </a:endParaRPr>
          </a:p>
        </p:txBody>
      </p:sp>
      <p:sp>
        <p:nvSpPr>
          <p:cNvPr id="47" name="object 47"/>
          <p:cNvSpPr txBox="1"/>
          <p:nvPr/>
        </p:nvSpPr>
        <p:spPr>
          <a:xfrm>
            <a:off x="1117418" y="7232060"/>
            <a:ext cx="1363345" cy="324961"/>
          </a:xfrm>
          <a:prstGeom prst="rect">
            <a:avLst/>
          </a:prstGeom>
        </p:spPr>
        <p:txBody>
          <a:bodyPr vert="horz" wrap="square" lIns="0" tIns="12700" rIns="0" bIns="0" rtlCol="0">
            <a:spAutoFit/>
          </a:bodyPr>
          <a:lstStyle/>
          <a:p>
            <a:pPr marL="111125" marR="5080" indent="-99060">
              <a:lnSpc>
                <a:spcPct val="111100"/>
              </a:lnSpc>
              <a:spcBef>
                <a:spcPts val="100"/>
              </a:spcBef>
              <a:buClr>
                <a:srgbClr val="0C644C"/>
              </a:buClr>
              <a:buChar char="●"/>
              <a:tabLst>
                <a:tab pos="113664" algn="l"/>
              </a:tabLst>
            </a:pPr>
            <a:r>
              <a:rPr sz="600" spc="-10" dirty="0">
                <a:latin typeface="Arial"/>
                <a:cs typeface="Arial"/>
              </a:rPr>
              <a:t>Concerns</a:t>
            </a:r>
            <a:r>
              <a:rPr sz="600" spc="5" dirty="0">
                <a:latin typeface="Arial"/>
                <a:cs typeface="Arial"/>
              </a:rPr>
              <a:t> </a:t>
            </a:r>
            <a:r>
              <a:rPr sz="600" dirty="0">
                <a:latin typeface="Arial"/>
                <a:cs typeface="Arial"/>
              </a:rPr>
              <a:t>for</a:t>
            </a:r>
            <a:r>
              <a:rPr sz="600" spc="10" dirty="0">
                <a:latin typeface="Arial"/>
                <a:cs typeface="Arial"/>
              </a:rPr>
              <a:t> </a:t>
            </a:r>
            <a:r>
              <a:rPr sz="600" spc="-10" dirty="0">
                <a:latin typeface="Arial"/>
                <a:cs typeface="Arial"/>
              </a:rPr>
              <a:t>biodiversity</a:t>
            </a:r>
            <a:r>
              <a:rPr sz="600" spc="10" dirty="0">
                <a:latin typeface="Arial"/>
                <a:cs typeface="Arial"/>
              </a:rPr>
              <a:t> </a:t>
            </a:r>
            <a:r>
              <a:rPr sz="600" spc="-10" dirty="0">
                <a:latin typeface="Arial"/>
                <a:cs typeface="Arial"/>
              </a:rPr>
              <a:t>and</a:t>
            </a:r>
            <a:r>
              <a:rPr sz="600" spc="10" dirty="0">
                <a:latin typeface="Arial"/>
                <a:cs typeface="Arial"/>
              </a:rPr>
              <a:t> </a:t>
            </a:r>
            <a:r>
              <a:rPr sz="600" spc="-10" dirty="0">
                <a:latin typeface="Arial"/>
                <a:cs typeface="Arial"/>
              </a:rPr>
              <a:t>climate</a:t>
            </a:r>
            <a:r>
              <a:rPr sz="600" spc="500" dirty="0">
                <a:latin typeface="Arial"/>
                <a:cs typeface="Arial"/>
              </a:rPr>
              <a:t> 	</a:t>
            </a:r>
            <a:r>
              <a:rPr sz="600" spc="-10" dirty="0">
                <a:latin typeface="Arial"/>
                <a:cs typeface="Arial"/>
              </a:rPr>
              <a:t>impact</a:t>
            </a:r>
            <a:r>
              <a:rPr sz="600" spc="5" dirty="0">
                <a:latin typeface="Arial"/>
                <a:cs typeface="Arial"/>
              </a:rPr>
              <a:t> </a:t>
            </a:r>
            <a:r>
              <a:rPr sz="600" dirty="0">
                <a:latin typeface="Arial"/>
                <a:cs typeface="Arial"/>
              </a:rPr>
              <a:t>of</a:t>
            </a:r>
            <a:r>
              <a:rPr sz="600" spc="10" dirty="0">
                <a:latin typeface="Arial"/>
                <a:cs typeface="Arial"/>
              </a:rPr>
              <a:t> </a:t>
            </a:r>
            <a:r>
              <a:rPr sz="600" spc="-10" dirty="0">
                <a:latin typeface="Arial"/>
                <a:cs typeface="Arial"/>
              </a:rPr>
              <a:t>sourcing</a:t>
            </a:r>
            <a:r>
              <a:rPr sz="600" spc="5" dirty="0">
                <a:latin typeface="Arial"/>
                <a:cs typeface="Arial"/>
              </a:rPr>
              <a:t> </a:t>
            </a:r>
            <a:r>
              <a:rPr sz="600" spc="-10" dirty="0">
                <a:latin typeface="Arial"/>
                <a:cs typeface="Arial"/>
              </a:rPr>
              <a:t>trees</a:t>
            </a:r>
            <a:endParaRPr lang="nb-NO" sz="600" spc="-10" dirty="0">
              <a:latin typeface="Arial"/>
              <a:cs typeface="Arial"/>
            </a:endParaRPr>
          </a:p>
          <a:p>
            <a:pPr marL="111125" marR="5080" indent="-99060">
              <a:lnSpc>
                <a:spcPct val="111100"/>
              </a:lnSpc>
              <a:spcBef>
                <a:spcPts val="100"/>
              </a:spcBef>
              <a:buClr>
                <a:srgbClr val="0C644C"/>
              </a:buClr>
              <a:buChar char="●"/>
              <a:tabLst>
                <a:tab pos="113664" algn="l"/>
              </a:tabLst>
            </a:pPr>
            <a:r>
              <a:rPr lang="nb-NO" sz="600" spc="-10" dirty="0" err="1">
                <a:latin typeface="Arial"/>
                <a:cs typeface="Arial"/>
              </a:rPr>
              <a:t>Uncertain</a:t>
            </a:r>
            <a:r>
              <a:rPr lang="nb-NO" sz="600" spc="-10" dirty="0">
                <a:latin typeface="Arial"/>
                <a:cs typeface="Arial"/>
              </a:rPr>
              <a:t> </a:t>
            </a:r>
            <a:r>
              <a:rPr lang="nb-NO" sz="600" spc="-10" dirty="0" err="1">
                <a:latin typeface="Arial"/>
                <a:cs typeface="Arial"/>
              </a:rPr>
              <a:t>geopolitical</a:t>
            </a:r>
            <a:r>
              <a:rPr lang="nb-NO" sz="600" spc="-10" dirty="0">
                <a:latin typeface="Arial"/>
                <a:cs typeface="Arial"/>
              </a:rPr>
              <a:t> </a:t>
            </a:r>
            <a:r>
              <a:rPr lang="nb-NO" sz="600" spc="-10" dirty="0" err="1">
                <a:latin typeface="Arial"/>
                <a:cs typeface="Arial"/>
              </a:rPr>
              <a:t>climate</a:t>
            </a:r>
            <a:endParaRPr sz="600" dirty="0">
              <a:latin typeface="Arial"/>
              <a:cs typeface="Arial"/>
            </a:endParaRPr>
          </a:p>
        </p:txBody>
      </p:sp>
      <p:sp>
        <p:nvSpPr>
          <p:cNvPr id="48" name="object 48"/>
          <p:cNvSpPr txBox="1"/>
          <p:nvPr/>
        </p:nvSpPr>
        <p:spPr>
          <a:xfrm>
            <a:off x="5434834" y="4876769"/>
            <a:ext cx="1274445" cy="1092835"/>
          </a:xfrm>
          <a:prstGeom prst="rect">
            <a:avLst/>
          </a:prstGeom>
        </p:spPr>
        <p:txBody>
          <a:bodyPr vert="horz" wrap="square" lIns="0" tIns="48260" rIns="0" bIns="0" rtlCol="0">
            <a:spAutoFit/>
          </a:bodyPr>
          <a:lstStyle/>
          <a:p>
            <a:pPr marL="111760" indent="-99060">
              <a:lnSpc>
                <a:spcPct val="100000"/>
              </a:lnSpc>
              <a:spcBef>
                <a:spcPts val="380"/>
              </a:spcBef>
              <a:buClr>
                <a:srgbClr val="0C644C"/>
              </a:buClr>
              <a:buFont typeface="Arial"/>
              <a:buChar char="●"/>
              <a:tabLst>
                <a:tab pos="111760" algn="l"/>
              </a:tabLst>
            </a:pPr>
            <a:r>
              <a:rPr sz="600" spc="-70" dirty="0">
                <a:latin typeface="Arial Black"/>
                <a:cs typeface="Arial Black"/>
              </a:rPr>
              <a:t>Product</a:t>
            </a:r>
            <a:r>
              <a:rPr sz="600" dirty="0">
                <a:latin typeface="Arial Black"/>
                <a:cs typeface="Arial Black"/>
              </a:rPr>
              <a:t> </a:t>
            </a:r>
            <a:r>
              <a:rPr sz="600" spc="-10" dirty="0">
                <a:latin typeface="Arial Black"/>
                <a:cs typeface="Arial Black"/>
              </a:rPr>
              <a:t>longevity</a:t>
            </a:r>
            <a:endParaRPr sz="600" dirty="0">
              <a:latin typeface="Arial Black"/>
              <a:cs typeface="Arial Black"/>
            </a:endParaRPr>
          </a:p>
          <a:p>
            <a:pPr marL="111125" marR="5080" indent="-99060">
              <a:lnSpc>
                <a:spcPct val="111100"/>
              </a:lnSpc>
              <a:spcBef>
                <a:spcPts val="200"/>
              </a:spcBef>
              <a:buClr>
                <a:srgbClr val="0C644C"/>
              </a:buClr>
              <a:buFont typeface="Arial"/>
              <a:buChar char="●"/>
              <a:tabLst>
                <a:tab pos="113664" algn="l"/>
              </a:tabLst>
            </a:pPr>
            <a:r>
              <a:rPr sz="600" spc="-70" dirty="0">
                <a:latin typeface="Arial Black"/>
                <a:cs typeface="Arial Black"/>
              </a:rPr>
              <a:t>Product</a:t>
            </a:r>
            <a:r>
              <a:rPr sz="600" spc="10" dirty="0">
                <a:latin typeface="Arial Black"/>
                <a:cs typeface="Arial Black"/>
              </a:rPr>
              <a:t> </a:t>
            </a:r>
            <a:r>
              <a:rPr sz="600" spc="-80" dirty="0">
                <a:latin typeface="Arial Black"/>
                <a:cs typeface="Arial Black"/>
              </a:rPr>
              <a:t>take-</a:t>
            </a:r>
            <a:r>
              <a:rPr sz="600" spc="-75" dirty="0">
                <a:latin typeface="Arial Black"/>
                <a:cs typeface="Arial Black"/>
              </a:rPr>
              <a:t>back,</a:t>
            </a:r>
            <a:r>
              <a:rPr sz="600" spc="15" dirty="0">
                <a:latin typeface="Arial Black"/>
                <a:cs typeface="Arial Black"/>
              </a:rPr>
              <a:t> </a:t>
            </a:r>
            <a:r>
              <a:rPr sz="600" spc="-70" dirty="0">
                <a:latin typeface="Arial Black"/>
                <a:cs typeface="Arial Black"/>
              </a:rPr>
              <a:t>recycling,</a:t>
            </a:r>
            <a:r>
              <a:rPr sz="600" spc="15" dirty="0">
                <a:latin typeface="Arial Black"/>
                <a:cs typeface="Arial Black"/>
              </a:rPr>
              <a:t> </a:t>
            </a:r>
            <a:r>
              <a:rPr sz="600" spc="-45" dirty="0">
                <a:latin typeface="Arial Black"/>
                <a:cs typeface="Arial Black"/>
              </a:rPr>
              <a:t>and</a:t>
            </a:r>
            <a:r>
              <a:rPr sz="600" spc="500" dirty="0">
                <a:latin typeface="Arial Black"/>
                <a:cs typeface="Arial Black"/>
              </a:rPr>
              <a:t> 	</a:t>
            </a:r>
            <a:r>
              <a:rPr sz="600" spc="-10" dirty="0">
                <a:latin typeface="Arial Black"/>
                <a:cs typeface="Arial Black"/>
              </a:rPr>
              <a:t>reuse</a:t>
            </a:r>
            <a:endParaRPr sz="600" dirty="0">
              <a:latin typeface="Arial Black"/>
              <a:cs typeface="Arial Black"/>
            </a:endParaRPr>
          </a:p>
          <a:p>
            <a:pPr marL="111125" marR="121285" indent="-99060">
              <a:lnSpc>
                <a:spcPct val="111100"/>
              </a:lnSpc>
              <a:spcBef>
                <a:spcPts val="200"/>
              </a:spcBef>
              <a:buClr>
                <a:srgbClr val="0C644C"/>
              </a:buClr>
              <a:buChar char="●"/>
              <a:tabLst>
                <a:tab pos="113664" algn="l"/>
              </a:tabLst>
            </a:pPr>
            <a:r>
              <a:rPr sz="600" spc="-10" dirty="0">
                <a:latin typeface="Arial"/>
                <a:cs typeface="Arial"/>
              </a:rPr>
              <a:t>Climate impact </a:t>
            </a:r>
            <a:r>
              <a:rPr sz="600" dirty="0">
                <a:latin typeface="Arial"/>
                <a:cs typeface="Arial"/>
              </a:rPr>
              <a:t>of</a:t>
            </a:r>
            <a:r>
              <a:rPr sz="600" spc="-10" dirty="0">
                <a:latin typeface="Arial"/>
                <a:cs typeface="Arial"/>
              </a:rPr>
              <a:t> </a:t>
            </a:r>
            <a:r>
              <a:rPr sz="600" dirty="0">
                <a:latin typeface="Arial"/>
                <a:cs typeface="Arial"/>
              </a:rPr>
              <a:t>shipping</a:t>
            </a:r>
            <a:r>
              <a:rPr sz="600" spc="-10" dirty="0">
                <a:latin typeface="Arial"/>
                <a:cs typeface="Arial"/>
              </a:rPr>
              <a:t> </a:t>
            </a:r>
            <a:r>
              <a:rPr sz="600" spc="-25" dirty="0">
                <a:latin typeface="Arial"/>
                <a:cs typeface="Arial"/>
              </a:rPr>
              <a:t>and</a:t>
            </a:r>
            <a:r>
              <a:rPr sz="600" spc="500" dirty="0">
                <a:latin typeface="Arial"/>
                <a:cs typeface="Arial"/>
              </a:rPr>
              <a:t> 	</a:t>
            </a:r>
            <a:r>
              <a:rPr sz="600" spc="-10" dirty="0">
                <a:latin typeface="Arial"/>
                <a:cs typeface="Arial"/>
              </a:rPr>
              <a:t>delivery</a:t>
            </a:r>
            <a:endParaRPr sz="600" dirty="0">
              <a:latin typeface="Arial"/>
              <a:cs typeface="Arial"/>
            </a:endParaRPr>
          </a:p>
          <a:p>
            <a:pPr marL="111760" indent="-99060">
              <a:lnSpc>
                <a:spcPct val="100000"/>
              </a:lnSpc>
              <a:spcBef>
                <a:spcPts val="280"/>
              </a:spcBef>
              <a:buClr>
                <a:schemeClr val="accent6"/>
              </a:buClr>
              <a:buFont typeface="Arial"/>
              <a:buChar char="●"/>
              <a:tabLst>
                <a:tab pos="111760" algn="l"/>
              </a:tabLst>
            </a:pPr>
            <a:r>
              <a:rPr sz="600" spc="-70" dirty="0">
                <a:latin typeface="Arial Black"/>
                <a:cs typeface="Arial Black"/>
              </a:rPr>
              <a:t>Product</a:t>
            </a:r>
            <a:r>
              <a:rPr sz="600" spc="-15" dirty="0">
                <a:latin typeface="Arial Black"/>
                <a:cs typeface="Arial Black"/>
              </a:rPr>
              <a:t> </a:t>
            </a:r>
            <a:r>
              <a:rPr sz="600" spc="-65" dirty="0">
                <a:latin typeface="Arial Black"/>
                <a:cs typeface="Arial Black"/>
              </a:rPr>
              <a:t>quality</a:t>
            </a:r>
            <a:r>
              <a:rPr sz="600" spc="-15" dirty="0">
                <a:latin typeface="Arial Black"/>
                <a:cs typeface="Arial Black"/>
              </a:rPr>
              <a:t> </a:t>
            </a:r>
            <a:r>
              <a:rPr sz="600" spc="-60" dirty="0">
                <a:latin typeface="Arial Black"/>
                <a:cs typeface="Arial Black"/>
              </a:rPr>
              <a:t>and</a:t>
            </a:r>
            <a:r>
              <a:rPr sz="600" spc="-15" dirty="0">
                <a:latin typeface="Arial Black"/>
                <a:cs typeface="Arial Black"/>
              </a:rPr>
              <a:t> </a:t>
            </a:r>
            <a:r>
              <a:rPr sz="600" spc="-10" dirty="0">
                <a:latin typeface="Arial Black"/>
                <a:cs typeface="Arial Black"/>
              </a:rPr>
              <a:t>safety</a:t>
            </a:r>
            <a:endParaRPr sz="600" dirty="0">
              <a:latin typeface="Arial Black"/>
              <a:cs typeface="Arial Black"/>
            </a:endParaRPr>
          </a:p>
          <a:p>
            <a:pPr marL="111125" marR="181610" indent="-99060">
              <a:lnSpc>
                <a:spcPct val="111100"/>
              </a:lnSpc>
              <a:spcBef>
                <a:spcPts val="200"/>
              </a:spcBef>
              <a:buClr>
                <a:schemeClr val="accent6"/>
              </a:buClr>
              <a:buChar char="●"/>
              <a:tabLst>
                <a:tab pos="113664" algn="l"/>
              </a:tabLst>
            </a:pPr>
            <a:r>
              <a:rPr sz="600" spc="-10" dirty="0">
                <a:latin typeface="Arial"/>
                <a:cs typeface="Arial"/>
              </a:rPr>
              <a:t>Selling</a:t>
            </a:r>
            <a:r>
              <a:rPr sz="600" spc="-5" dirty="0">
                <a:latin typeface="Arial"/>
                <a:cs typeface="Arial"/>
              </a:rPr>
              <a:t> </a:t>
            </a:r>
            <a:r>
              <a:rPr sz="600" spc="-10" dirty="0">
                <a:latin typeface="Arial"/>
                <a:cs typeface="Arial"/>
              </a:rPr>
              <a:t>practices</a:t>
            </a:r>
            <a:r>
              <a:rPr sz="600" dirty="0">
                <a:latin typeface="Arial"/>
                <a:cs typeface="Arial"/>
              </a:rPr>
              <a:t> </a:t>
            </a:r>
            <a:r>
              <a:rPr sz="600" spc="-10" dirty="0">
                <a:latin typeface="Arial"/>
                <a:cs typeface="Arial"/>
              </a:rPr>
              <a:t>and</a:t>
            </a:r>
            <a:r>
              <a:rPr sz="600" spc="-5" dirty="0">
                <a:latin typeface="Arial"/>
                <a:cs typeface="Arial"/>
              </a:rPr>
              <a:t> </a:t>
            </a:r>
            <a:r>
              <a:rPr sz="600" spc="-10" dirty="0">
                <a:latin typeface="Arial"/>
                <a:cs typeface="Arial"/>
              </a:rPr>
              <a:t>product</a:t>
            </a:r>
            <a:r>
              <a:rPr sz="600" spc="500" dirty="0">
                <a:latin typeface="Arial"/>
                <a:cs typeface="Arial"/>
              </a:rPr>
              <a:t> 	</a:t>
            </a:r>
            <a:r>
              <a:rPr sz="600" spc="-10" dirty="0">
                <a:latin typeface="Arial"/>
                <a:cs typeface="Arial"/>
              </a:rPr>
              <a:t>labelling</a:t>
            </a:r>
            <a:endParaRPr sz="600" dirty="0">
              <a:latin typeface="Arial"/>
              <a:cs typeface="Arial"/>
            </a:endParaRPr>
          </a:p>
          <a:p>
            <a:pPr marL="111760" indent="-99060">
              <a:lnSpc>
                <a:spcPct val="100000"/>
              </a:lnSpc>
              <a:spcBef>
                <a:spcPts val="280"/>
              </a:spcBef>
              <a:buClr>
                <a:schemeClr val="accent6"/>
              </a:buClr>
              <a:buChar char="●"/>
              <a:tabLst>
                <a:tab pos="111760" algn="l"/>
              </a:tabLst>
            </a:pPr>
            <a:r>
              <a:rPr sz="600" spc="-10" dirty="0">
                <a:latin typeface="Arial"/>
                <a:cs typeface="Arial"/>
              </a:rPr>
              <a:t>Contract</a:t>
            </a:r>
            <a:r>
              <a:rPr sz="600" spc="20" dirty="0">
                <a:latin typeface="Arial"/>
                <a:cs typeface="Arial"/>
              </a:rPr>
              <a:t> </a:t>
            </a:r>
            <a:r>
              <a:rPr sz="600" spc="-10" dirty="0">
                <a:latin typeface="Arial"/>
                <a:cs typeface="Arial"/>
              </a:rPr>
              <a:t>conditions</a:t>
            </a:r>
            <a:r>
              <a:rPr sz="600" spc="25" dirty="0">
                <a:latin typeface="Arial"/>
                <a:cs typeface="Arial"/>
              </a:rPr>
              <a:t> </a:t>
            </a:r>
            <a:r>
              <a:rPr sz="600" dirty="0">
                <a:latin typeface="Arial"/>
                <a:cs typeface="Arial"/>
              </a:rPr>
              <a:t>for</a:t>
            </a:r>
            <a:r>
              <a:rPr sz="600" spc="20" dirty="0">
                <a:latin typeface="Arial"/>
                <a:cs typeface="Arial"/>
              </a:rPr>
              <a:t> </a:t>
            </a:r>
            <a:r>
              <a:rPr sz="600" spc="-10" dirty="0">
                <a:latin typeface="Arial"/>
                <a:cs typeface="Arial"/>
              </a:rPr>
              <a:t>customers</a:t>
            </a:r>
            <a:endParaRPr sz="600" dirty="0">
              <a:latin typeface="Arial"/>
              <a:cs typeface="Arial"/>
            </a:endParaRPr>
          </a:p>
        </p:txBody>
      </p:sp>
      <p:sp>
        <p:nvSpPr>
          <p:cNvPr id="49" name="object 49"/>
          <p:cNvSpPr txBox="1"/>
          <p:nvPr/>
        </p:nvSpPr>
        <p:spPr>
          <a:xfrm>
            <a:off x="650875" y="7232060"/>
            <a:ext cx="260350" cy="826769"/>
          </a:xfrm>
          <a:prstGeom prst="rect">
            <a:avLst/>
          </a:prstGeom>
        </p:spPr>
        <p:txBody>
          <a:bodyPr vert="vert270" wrap="square" lIns="0" tIns="10160" rIns="0" bIns="0" rtlCol="0">
            <a:spAutoFit/>
          </a:bodyPr>
          <a:lstStyle/>
          <a:p>
            <a:pPr marL="223520" marR="5080" indent="-211454">
              <a:lnSpc>
                <a:spcPct val="107200"/>
              </a:lnSpc>
              <a:spcBef>
                <a:spcPts val="80"/>
              </a:spcBef>
            </a:pPr>
            <a:r>
              <a:rPr sz="700" spc="-40" dirty="0">
                <a:latin typeface="Arial Black"/>
                <a:cs typeface="Arial Black"/>
              </a:rPr>
              <a:t>WORLD'S</a:t>
            </a:r>
            <a:r>
              <a:rPr sz="700" spc="-15" dirty="0">
                <a:latin typeface="Arial Black"/>
                <a:cs typeface="Arial Black"/>
              </a:rPr>
              <a:t> </a:t>
            </a:r>
            <a:r>
              <a:rPr sz="700" spc="-50" dirty="0">
                <a:latin typeface="Arial Black"/>
                <a:cs typeface="Arial Black"/>
              </a:rPr>
              <a:t>IMPACT</a:t>
            </a:r>
            <a:r>
              <a:rPr sz="700" spc="-35" dirty="0">
                <a:latin typeface="Arial Black"/>
                <a:cs typeface="Arial Black"/>
              </a:rPr>
              <a:t> ON</a:t>
            </a:r>
            <a:r>
              <a:rPr sz="700" spc="-60" dirty="0">
                <a:latin typeface="Arial Black"/>
                <a:cs typeface="Arial Black"/>
              </a:rPr>
              <a:t> </a:t>
            </a:r>
            <a:r>
              <a:rPr sz="700" spc="-20" dirty="0">
                <a:latin typeface="Arial Black"/>
                <a:cs typeface="Arial Black"/>
              </a:rPr>
              <a:t>FIBO</a:t>
            </a:r>
            <a:endParaRPr sz="700" dirty="0">
              <a:latin typeface="Arial Black"/>
              <a:cs typeface="Arial Black"/>
            </a:endParaRPr>
          </a:p>
        </p:txBody>
      </p:sp>
      <p:sp>
        <p:nvSpPr>
          <p:cNvPr id="50" name="object 50"/>
          <p:cNvSpPr txBox="1"/>
          <p:nvPr/>
        </p:nvSpPr>
        <p:spPr>
          <a:xfrm>
            <a:off x="646742" y="5301454"/>
            <a:ext cx="260350" cy="742315"/>
          </a:xfrm>
          <a:prstGeom prst="rect">
            <a:avLst/>
          </a:prstGeom>
        </p:spPr>
        <p:txBody>
          <a:bodyPr vert="vert270" wrap="square" lIns="0" tIns="10160" rIns="0" bIns="0" rtlCol="0">
            <a:spAutoFit/>
          </a:bodyPr>
          <a:lstStyle/>
          <a:p>
            <a:pPr marL="12700" marR="5080" indent="23495">
              <a:lnSpc>
                <a:spcPct val="107200"/>
              </a:lnSpc>
              <a:spcBef>
                <a:spcPts val="80"/>
              </a:spcBef>
            </a:pPr>
            <a:r>
              <a:rPr sz="700" spc="-55" dirty="0">
                <a:latin typeface="Arial Black"/>
                <a:cs typeface="Arial Black"/>
              </a:rPr>
              <a:t>FIBO'S</a:t>
            </a:r>
            <a:r>
              <a:rPr sz="700" spc="-25" dirty="0">
                <a:latin typeface="Arial Black"/>
                <a:cs typeface="Arial Black"/>
              </a:rPr>
              <a:t> </a:t>
            </a:r>
            <a:r>
              <a:rPr sz="700" spc="-20" dirty="0">
                <a:latin typeface="Arial Black"/>
                <a:cs typeface="Arial Black"/>
              </a:rPr>
              <a:t>IMPACT </a:t>
            </a:r>
            <a:r>
              <a:rPr sz="700" spc="-35" dirty="0">
                <a:latin typeface="Arial Black"/>
                <a:cs typeface="Arial Black"/>
              </a:rPr>
              <a:t>ON</a:t>
            </a:r>
            <a:r>
              <a:rPr sz="700" spc="-55" dirty="0">
                <a:latin typeface="Arial Black"/>
                <a:cs typeface="Arial Black"/>
              </a:rPr>
              <a:t> THE </a:t>
            </a:r>
            <a:r>
              <a:rPr sz="700" spc="-35" dirty="0">
                <a:latin typeface="Arial Black"/>
                <a:cs typeface="Arial Black"/>
              </a:rPr>
              <a:t>WORLD</a:t>
            </a:r>
            <a:endParaRPr sz="700" dirty="0">
              <a:latin typeface="Arial Black"/>
              <a:cs typeface="Arial Black"/>
            </a:endParaRPr>
          </a:p>
        </p:txBody>
      </p:sp>
      <p:sp>
        <p:nvSpPr>
          <p:cNvPr id="51" name="object 51"/>
          <p:cNvSpPr txBox="1"/>
          <p:nvPr/>
        </p:nvSpPr>
        <p:spPr>
          <a:xfrm>
            <a:off x="8323672" y="1018776"/>
            <a:ext cx="1393190" cy="159018"/>
          </a:xfrm>
          <a:prstGeom prst="rect">
            <a:avLst/>
          </a:prstGeom>
        </p:spPr>
        <p:txBody>
          <a:bodyPr vert="horz" wrap="square" lIns="0" tIns="12700" rIns="0" bIns="0" rtlCol="0">
            <a:spAutoFit/>
          </a:bodyPr>
          <a:lstStyle/>
          <a:p>
            <a:pPr marL="12700">
              <a:lnSpc>
                <a:spcPct val="100000"/>
              </a:lnSpc>
              <a:spcBef>
                <a:spcPts val="100"/>
              </a:spcBef>
            </a:pPr>
            <a:r>
              <a:rPr sz="950" b="1" dirty="0">
                <a:latin typeface="Arial"/>
                <a:cs typeface="Arial"/>
              </a:rPr>
              <a:t>FIBO'S</a:t>
            </a:r>
            <a:r>
              <a:rPr sz="950" b="1" spc="-35" dirty="0">
                <a:latin typeface="Arial"/>
                <a:cs typeface="Arial"/>
              </a:rPr>
              <a:t> </a:t>
            </a:r>
            <a:r>
              <a:rPr sz="950" b="1" spc="-20" dirty="0">
                <a:latin typeface="Arial"/>
                <a:cs typeface="Arial"/>
              </a:rPr>
              <a:t>ESG</a:t>
            </a:r>
            <a:r>
              <a:rPr sz="950" b="1" spc="-30" dirty="0">
                <a:latin typeface="Arial"/>
                <a:cs typeface="Arial"/>
              </a:rPr>
              <a:t> </a:t>
            </a:r>
            <a:r>
              <a:rPr sz="950" b="1" spc="-10" dirty="0">
                <a:latin typeface="Arial"/>
                <a:cs typeface="Arial"/>
              </a:rPr>
              <a:t>PRIORITIES</a:t>
            </a:r>
            <a:endParaRPr sz="950" b="1" dirty="0">
              <a:latin typeface="Arial"/>
              <a:cs typeface="Arial"/>
            </a:endParaRPr>
          </a:p>
        </p:txBody>
      </p:sp>
      <p:grpSp>
        <p:nvGrpSpPr>
          <p:cNvPr id="52" name="object 52"/>
          <p:cNvGrpSpPr/>
          <p:nvPr/>
        </p:nvGrpSpPr>
        <p:grpSpPr>
          <a:xfrm>
            <a:off x="8233092" y="2893716"/>
            <a:ext cx="6315342" cy="3500252"/>
            <a:chOff x="8233092" y="2374895"/>
            <a:chExt cx="6315342" cy="3556000"/>
          </a:xfrm>
        </p:grpSpPr>
        <p:sp>
          <p:nvSpPr>
            <p:cNvPr id="53" name="object 53"/>
            <p:cNvSpPr/>
            <p:nvPr/>
          </p:nvSpPr>
          <p:spPr>
            <a:xfrm>
              <a:off x="8233092" y="2374895"/>
              <a:ext cx="900430" cy="0"/>
            </a:xfrm>
            <a:custGeom>
              <a:avLst/>
              <a:gdLst/>
              <a:ahLst/>
              <a:cxnLst/>
              <a:rect l="l" t="t" r="r" b="b"/>
              <a:pathLst>
                <a:path w="900429">
                  <a:moveTo>
                    <a:pt x="0" y="0"/>
                  </a:moveTo>
                  <a:lnTo>
                    <a:pt x="899998" y="0"/>
                  </a:lnTo>
                </a:path>
              </a:pathLst>
            </a:custGeom>
            <a:ln w="3175">
              <a:solidFill>
                <a:srgbClr val="939598"/>
              </a:solidFill>
            </a:ln>
          </p:spPr>
          <p:txBody>
            <a:bodyPr wrap="square" lIns="0" tIns="0" rIns="0" bIns="0" rtlCol="0"/>
            <a:lstStyle/>
            <a:p>
              <a:endParaRPr/>
            </a:p>
          </p:txBody>
        </p:sp>
        <p:sp>
          <p:nvSpPr>
            <p:cNvPr id="54" name="object 54"/>
            <p:cNvSpPr/>
            <p:nvPr/>
          </p:nvSpPr>
          <p:spPr>
            <a:xfrm>
              <a:off x="9133092" y="2374895"/>
              <a:ext cx="990600" cy="0"/>
            </a:xfrm>
            <a:custGeom>
              <a:avLst/>
              <a:gdLst/>
              <a:ahLst/>
              <a:cxnLst/>
              <a:rect l="l" t="t" r="r" b="b"/>
              <a:pathLst>
                <a:path w="990600">
                  <a:moveTo>
                    <a:pt x="0" y="0"/>
                  </a:moveTo>
                  <a:lnTo>
                    <a:pt x="990003" y="0"/>
                  </a:lnTo>
                </a:path>
              </a:pathLst>
            </a:custGeom>
            <a:ln w="3175">
              <a:solidFill>
                <a:srgbClr val="939598"/>
              </a:solidFill>
            </a:ln>
          </p:spPr>
          <p:txBody>
            <a:bodyPr wrap="square" lIns="0" tIns="0" rIns="0" bIns="0" rtlCol="0"/>
            <a:lstStyle/>
            <a:p>
              <a:endParaRPr/>
            </a:p>
          </p:txBody>
        </p:sp>
        <p:sp>
          <p:nvSpPr>
            <p:cNvPr id="55" name="object 55"/>
            <p:cNvSpPr/>
            <p:nvPr/>
          </p:nvSpPr>
          <p:spPr>
            <a:xfrm>
              <a:off x="10123092" y="2374895"/>
              <a:ext cx="990600" cy="0"/>
            </a:xfrm>
            <a:custGeom>
              <a:avLst/>
              <a:gdLst/>
              <a:ahLst/>
              <a:cxnLst/>
              <a:rect l="l" t="t" r="r" b="b"/>
              <a:pathLst>
                <a:path w="990600">
                  <a:moveTo>
                    <a:pt x="0" y="0"/>
                  </a:moveTo>
                  <a:lnTo>
                    <a:pt x="990003" y="0"/>
                  </a:lnTo>
                </a:path>
              </a:pathLst>
            </a:custGeom>
            <a:ln w="3175">
              <a:solidFill>
                <a:srgbClr val="939598"/>
              </a:solidFill>
            </a:ln>
          </p:spPr>
          <p:txBody>
            <a:bodyPr wrap="square" lIns="0" tIns="0" rIns="0" bIns="0" rtlCol="0"/>
            <a:lstStyle/>
            <a:p>
              <a:endParaRPr/>
            </a:p>
          </p:txBody>
        </p:sp>
        <p:sp>
          <p:nvSpPr>
            <p:cNvPr id="56" name="object 56"/>
            <p:cNvSpPr/>
            <p:nvPr/>
          </p:nvSpPr>
          <p:spPr>
            <a:xfrm>
              <a:off x="11113092" y="2374895"/>
              <a:ext cx="1717675" cy="0"/>
            </a:xfrm>
            <a:custGeom>
              <a:avLst/>
              <a:gdLst/>
              <a:ahLst/>
              <a:cxnLst/>
              <a:rect l="l" t="t" r="r" b="b"/>
              <a:pathLst>
                <a:path w="1717675">
                  <a:moveTo>
                    <a:pt x="0" y="0"/>
                  </a:moveTo>
                  <a:lnTo>
                    <a:pt x="1717662" y="0"/>
                  </a:lnTo>
                </a:path>
              </a:pathLst>
            </a:custGeom>
            <a:ln w="3175">
              <a:solidFill>
                <a:srgbClr val="939598"/>
              </a:solidFill>
            </a:ln>
          </p:spPr>
          <p:txBody>
            <a:bodyPr wrap="square" lIns="0" tIns="0" rIns="0" bIns="0" rtlCol="0"/>
            <a:lstStyle/>
            <a:p>
              <a:endParaRPr/>
            </a:p>
          </p:txBody>
        </p:sp>
        <p:sp>
          <p:nvSpPr>
            <p:cNvPr id="57" name="object 57"/>
            <p:cNvSpPr/>
            <p:nvPr/>
          </p:nvSpPr>
          <p:spPr>
            <a:xfrm>
              <a:off x="12830759" y="2374895"/>
              <a:ext cx="1717675" cy="0"/>
            </a:xfrm>
            <a:custGeom>
              <a:avLst/>
              <a:gdLst/>
              <a:ahLst/>
              <a:cxnLst/>
              <a:rect l="l" t="t" r="r" b="b"/>
              <a:pathLst>
                <a:path w="1717675">
                  <a:moveTo>
                    <a:pt x="0" y="0"/>
                  </a:moveTo>
                  <a:lnTo>
                    <a:pt x="1717675" y="0"/>
                  </a:lnTo>
                </a:path>
              </a:pathLst>
            </a:custGeom>
            <a:ln w="3175">
              <a:solidFill>
                <a:srgbClr val="939598"/>
              </a:solidFill>
            </a:ln>
          </p:spPr>
          <p:txBody>
            <a:bodyPr wrap="square" lIns="0" tIns="0" rIns="0" bIns="0" rtlCol="0"/>
            <a:lstStyle/>
            <a:p>
              <a:endParaRPr/>
            </a:p>
          </p:txBody>
        </p:sp>
        <p:sp>
          <p:nvSpPr>
            <p:cNvPr id="58" name="object 58"/>
            <p:cNvSpPr/>
            <p:nvPr/>
          </p:nvSpPr>
          <p:spPr>
            <a:xfrm>
              <a:off x="8233092" y="3467095"/>
              <a:ext cx="900430" cy="0"/>
            </a:xfrm>
            <a:custGeom>
              <a:avLst/>
              <a:gdLst/>
              <a:ahLst/>
              <a:cxnLst/>
              <a:rect l="l" t="t" r="r" b="b"/>
              <a:pathLst>
                <a:path w="900429">
                  <a:moveTo>
                    <a:pt x="0" y="0"/>
                  </a:moveTo>
                  <a:lnTo>
                    <a:pt x="899998" y="0"/>
                  </a:lnTo>
                </a:path>
              </a:pathLst>
            </a:custGeom>
            <a:ln w="3175">
              <a:solidFill>
                <a:srgbClr val="939598"/>
              </a:solidFill>
            </a:ln>
          </p:spPr>
          <p:txBody>
            <a:bodyPr wrap="square" lIns="0" tIns="0" rIns="0" bIns="0" rtlCol="0"/>
            <a:lstStyle/>
            <a:p>
              <a:endParaRPr/>
            </a:p>
          </p:txBody>
        </p:sp>
        <p:sp>
          <p:nvSpPr>
            <p:cNvPr id="59" name="object 59"/>
            <p:cNvSpPr/>
            <p:nvPr/>
          </p:nvSpPr>
          <p:spPr>
            <a:xfrm>
              <a:off x="9133092" y="3467095"/>
              <a:ext cx="990600" cy="0"/>
            </a:xfrm>
            <a:custGeom>
              <a:avLst/>
              <a:gdLst/>
              <a:ahLst/>
              <a:cxnLst/>
              <a:rect l="l" t="t" r="r" b="b"/>
              <a:pathLst>
                <a:path w="990600">
                  <a:moveTo>
                    <a:pt x="0" y="0"/>
                  </a:moveTo>
                  <a:lnTo>
                    <a:pt x="990003" y="0"/>
                  </a:lnTo>
                </a:path>
              </a:pathLst>
            </a:custGeom>
            <a:ln w="3175">
              <a:solidFill>
                <a:srgbClr val="939598"/>
              </a:solidFill>
            </a:ln>
          </p:spPr>
          <p:txBody>
            <a:bodyPr wrap="square" lIns="0" tIns="0" rIns="0" bIns="0" rtlCol="0"/>
            <a:lstStyle/>
            <a:p>
              <a:endParaRPr/>
            </a:p>
          </p:txBody>
        </p:sp>
        <p:sp>
          <p:nvSpPr>
            <p:cNvPr id="60" name="object 60"/>
            <p:cNvSpPr/>
            <p:nvPr/>
          </p:nvSpPr>
          <p:spPr>
            <a:xfrm>
              <a:off x="10123092" y="3467095"/>
              <a:ext cx="990600" cy="0"/>
            </a:xfrm>
            <a:custGeom>
              <a:avLst/>
              <a:gdLst/>
              <a:ahLst/>
              <a:cxnLst/>
              <a:rect l="l" t="t" r="r" b="b"/>
              <a:pathLst>
                <a:path w="990600">
                  <a:moveTo>
                    <a:pt x="0" y="0"/>
                  </a:moveTo>
                  <a:lnTo>
                    <a:pt x="990003" y="0"/>
                  </a:lnTo>
                </a:path>
              </a:pathLst>
            </a:custGeom>
            <a:ln w="3175">
              <a:solidFill>
                <a:srgbClr val="939598"/>
              </a:solidFill>
            </a:ln>
          </p:spPr>
          <p:txBody>
            <a:bodyPr wrap="square" lIns="0" tIns="0" rIns="0" bIns="0" rtlCol="0"/>
            <a:lstStyle/>
            <a:p>
              <a:endParaRPr/>
            </a:p>
          </p:txBody>
        </p:sp>
        <p:sp>
          <p:nvSpPr>
            <p:cNvPr id="61" name="object 61"/>
            <p:cNvSpPr/>
            <p:nvPr/>
          </p:nvSpPr>
          <p:spPr>
            <a:xfrm>
              <a:off x="11113092" y="3467095"/>
              <a:ext cx="1717675" cy="0"/>
            </a:xfrm>
            <a:custGeom>
              <a:avLst/>
              <a:gdLst/>
              <a:ahLst/>
              <a:cxnLst/>
              <a:rect l="l" t="t" r="r" b="b"/>
              <a:pathLst>
                <a:path w="1717675">
                  <a:moveTo>
                    <a:pt x="0" y="0"/>
                  </a:moveTo>
                  <a:lnTo>
                    <a:pt x="1717662" y="0"/>
                  </a:lnTo>
                </a:path>
              </a:pathLst>
            </a:custGeom>
            <a:ln w="3175">
              <a:solidFill>
                <a:srgbClr val="939598"/>
              </a:solidFill>
            </a:ln>
          </p:spPr>
          <p:txBody>
            <a:bodyPr wrap="square" lIns="0" tIns="0" rIns="0" bIns="0" rtlCol="0"/>
            <a:lstStyle/>
            <a:p>
              <a:endParaRPr/>
            </a:p>
          </p:txBody>
        </p:sp>
        <p:sp>
          <p:nvSpPr>
            <p:cNvPr id="62" name="object 62"/>
            <p:cNvSpPr/>
            <p:nvPr/>
          </p:nvSpPr>
          <p:spPr>
            <a:xfrm>
              <a:off x="12830759" y="3467095"/>
              <a:ext cx="1717675" cy="0"/>
            </a:xfrm>
            <a:custGeom>
              <a:avLst/>
              <a:gdLst/>
              <a:ahLst/>
              <a:cxnLst/>
              <a:rect l="l" t="t" r="r" b="b"/>
              <a:pathLst>
                <a:path w="1717675">
                  <a:moveTo>
                    <a:pt x="0" y="0"/>
                  </a:moveTo>
                  <a:lnTo>
                    <a:pt x="1717675" y="0"/>
                  </a:lnTo>
                </a:path>
              </a:pathLst>
            </a:custGeom>
            <a:ln w="3175">
              <a:solidFill>
                <a:srgbClr val="939598"/>
              </a:solidFill>
            </a:ln>
          </p:spPr>
          <p:txBody>
            <a:bodyPr wrap="square" lIns="0" tIns="0" rIns="0" bIns="0" rtlCol="0"/>
            <a:lstStyle/>
            <a:p>
              <a:endParaRPr/>
            </a:p>
          </p:txBody>
        </p:sp>
        <p:sp>
          <p:nvSpPr>
            <p:cNvPr id="63" name="object 63"/>
            <p:cNvSpPr/>
            <p:nvPr/>
          </p:nvSpPr>
          <p:spPr>
            <a:xfrm>
              <a:off x="8233092" y="4889495"/>
              <a:ext cx="900430" cy="0"/>
            </a:xfrm>
            <a:custGeom>
              <a:avLst/>
              <a:gdLst/>
              <a:ahLst/>
              <a:cxnLst/>
              <a:rect l="l" t="t" r="r" b="b"/>
              <a:pathLst>
                <a:path w="900429">
                  <a:moveTo>
                    <a:pt x="0" y="0"/>
                  </a:moveTo>
                  <a:lnTo>
                    <a:pt x="899998" y="0"/>
                  </a:lnTo>
                </a:path>
              </a:pathLst>
            </a:custGeom>
            <a:ln w="3175">
              <a:solidFill>
                <a:srgbClr val="939598"/>
              </a:solidFill>
            </a:ln>
          </p:spPr>
          <p:txBody>
            <a:bodyPr wrap="square" lIns="0" tIns="0" rIns="0" bIns="0" rtlCol="0"/>
            <a:lstStyle/>
            <a:p>
              <a:endParaRPr/>
            </a:p>
          </p:txBody>
        </p:sp>
        <p:sp>
          <p:nvSpPr>
            <p:cNvPr id="64" name="object 64"/>
            <p:cNvSpPr/>
            <p:nvPr/>
          </p:nvSpPr>
          <p:spPr>
            <a:xfrm>
              <a:off x="9133092" y="4889495"/>
              <a:ext cx="990600" cy="0"/>
            </a:xfrm>
            <a:custGeom>
              <a:avLst/>
              <a:gdLst/>
              <a:ahLst/>
              <a:cxnLst/>
              <a:rect l="l" t="t" r="r" b="b"/>
              <a:pathLst>
                <a:path w="990600">
                  <a:moveTo>
                    <a:pt x="0" y="0"/>
                  </a:moveTo>
                  <a:lnTo>
                    <a:pt x="990003" y="0"/>
                  </a:lnTo>
                </a:path>
              </a:pathLst>
            </a:custGeom>
            <a:ln w="3175">
              <a:solidFill>
                <a:srgbClr val="939598"/>
              </a:solidFill>
            </a:ln>
          </p:spPr>
          <p:txBody>
            <a:bodyPr wrap="square" lIns="0" tIns="0" rIns="0" bIns="0" rtlCol="0"/>
            <a:lstStyle/>
            <a:p>
              <a:endParaRPr/>
            </a:p>
          </p:txBody>
        </p:sp>
        <p:sp>
          <p:nvSpPr>
            <p:cNvPr id="65" name="object 65"/>
            <p:cNvSpPr/>
            <p:nvPr/>
          </p:nvSpPr>
          <p:spPr>
            <a:xfrm>
              <a:off x="10123092" y="4889495"/>
              <a:ext cx="990600" cy="0"/>
            </a:xfrm>
            <a:custGeom>
              <a:avLst/>
              <a:gdLst/>
              <a:ahLst/>
              <a:cxnLst/>
              <a:rect l="l" t="t" r="r" b="b"/>
              <a:pathLst>
                <a:path w="990600">
                  <a:moveTo>
                    <a:pt x="0" y="0"/>
                  </a:moveTo>
                  <a:lnTo>
                    <a:pt x="990003" y="0"/>
                  </a:lnTo>
                </a:path>
              </a:pathLst>
            </a:custGeom>
            <a:ln w="3175">
              <a:solidFill>
                <a:srgbClr val="939598"/>
              </a:solidFill>
            </a:ln>
          </p:spPr>
          <p:txBody>
            <a:bodyPr wrap="square" lIns="0" tIns="0" rIns="0" bIns="0" rtlCol="0"/>
            <a:lstStyle/>
            <a:p>
              <a:endParaRPr/>
            </a:p>
          </p:txBody>
        </p:sp>
        <p:sp>
          <p:nvSpPr>
            <p:cNvPr id="66" name="object 66"/>
            <p:cNvSpPr/>
            <p:nvPr/>
          </p:nvSpPr>
          <p:spPr>
            <a:xfrm>
              <a:off x="11113092" y="4889495"/>
              <a:ext cx="1717675" cy="0"/>
            </a:xfrm>
            <a:custGeom>
              <a:avLst/>
              <a:gdLst/>
              <a:ahLst/>
              <a:cxnLst/>
              <a:rect l="l" t="t" r="r" b="b"/>
              <a:pathLst>
                <a:path w="1717675">
                  <a:moveTo>
                    <a:pt x="0" y="0"/>
                  </a:moveTo>
                  <a:lnTo>
                    <a:pt x="1717662" y="0"/>
                  </a:lnTo>
                </a:path>
              </a:pathLst>
            </a:custGeom>
            <a:ln w="3175">
              <a:solidFill>
                <a:srgbClr val="939598"/>
              </a:solidFill>
            </a:ln>
          </p:spPr>
          <p:txBody>
            <a:bodyPr wrap="square" lIns="0" tIns="0" rIns="0" bIns="0" rtlCol="0"/>
            <a:lstStyle/>
            <a:p>
              <a:endParaRPr/>
            </a:p>
          </p:txBody>
        </p:sp>
        <p:sp>
          <p:nvSpPr>
            <p:cNvPr id="67" name="object 67"/>
            <p:cNvSpPr/>
            <p:nvPr/>
          </p:nvSpPr>
          <p:spPr>
            <a:xfrm>
              <a:off x="12830759" y="4889495"/>
              <a:ext cx="1717675" cy="0"/>
            </a:xfrm>
            <a:custGeom>
              <a:avLst/>
              <a:gdLst/>
              <a:ahLst/>
              <a:cxnLst/>
              <a:rect l="l" t="t" r="r" b="b"/>
              <a:pathLst>
                <a:path w="1717675">
                  <a:moveTo>
                    <a:pt x="0" y="0"/>
                  </a:moveTo>
                  <a:lnTo>
                    <a:pt x="1717675" y="0"/>
                  </a:lnTo>
                </a:path>
              </a:pathLst>
            </a:custGeom>
            <a:ln w="3175">
              <a:solidFill>
                <a:srgbClr val="939598"/>
              </a:solidFill>
            </a:ln>
          </p:spPr>
          <p:txBody>
            <a:bodyPr wrap="square" lIns="0" tIns="0" rIns="0" bIns="0" rtlCol="0"/>
            <a:lstStyle/>
            <a:p>
              <a:endParaRPr/>
            </a:p>
          </p:txBody>
        </p:sp>
        <p:sp>
          <p:nvSpPr>
            <p:cNvPr id="68" name="object 68"/>
            <p:cNvSpPr/>
            <p:nvPr/>
          </p:nvSpPr>
          <p:spPr>
            <a:xfrm>
              <a:off x="8233092" y="5930895"/>
              <a:ext cx="900430" cy="0"/>
            </a:xfrm>
            <a:custGeom>
              <a:avLst/>
              <a:gdLst/>
              <a:ahLst/>
              <a:cxnLst/>
              <a:rect l="l" t="t" r="r" b="b"/>
              <a:pathLst>
                <a:path w="900429">
                  <a:moveTo>
                    <a:pt x="0" y="0"/>
                  </a:moveTo>
                  <a:lnTo>
                    <a:pt x="899998" y="0"/>
                  </a:lnTo>
                </a:path>
              </a:pathLst>
            </a:custGeom>
            <a:ln w="3175">
              <a:solidFill>
                <a:srgbClr val="939598"/>
              </a:solidFill>
            </a:ln>
          </p:spPr>
          <p:txBody>
            <a:bodyPr wrap="square" lIns="0" tIns="0" rIns="0" bIns="0" rtlCol="0"/>
            <a:lstStyle/>
            <a:p>
              <a:endParaRPr/>
            </a:p>
          </p:txBody>
        </p:sp>
        <p:sp>
          <p:nvSpPr>
            <p:cNvPr id="69" name="object 69"/>
            <p:cNvSpPr/>
            <p:nvPr/>
          </p:nvSpPr>
          <p:spPr>
            <a:xfrm>
              <a:off x="9133092" y="5930895"/>
              <a:ext cx="990600" cy="0"/>
            </a:xfrm>
            <a:custGeom>
              <a:avLst/>
              <a:gdLst/>
              <a:ahLst/>
              <a:cxnLst/>
              <a:rect l="l" t="t" r="r" b="b"/>
              <a:pathLst>
                <a:path w="990600">
                  <a:moveTo>
                    <a:pt x="0" y="0"/>
                  </a:moveTo>
                  <a:lnTo>
                    <a:pt x="990003" y="0"/>
                  </a:lnTo>
                </a:path>
              </a:pathLst>
            </a:custGeom>
            <a:ln w="3175">
              <a:solidFill>
                <a:srgbClr val="939598"/>
              </a:solidFill>
            </a:ln>
          </p:spPr>
          <p:txBody>
            <a:bodyPr wrap="square" lIns="0" tIns="0" rIns="0" bIns="0" rtlCol="0"/>
            <a:lstStyle/>
            <a:p>
              <a:endParaRPr/>
            </a:p>
          </p:txBody>
        </p:sp>
        <p:sp>
          <p:nvSpPr>
            <p:cNvPr id="70" name="object 70"/>
            <p:cNvSpPr/>
            <p:nvPr/>
          </p:nvSpPr>
          <p:spPr>
            <a:xfrm>
              <a:off x="10123092" y="5930895"/>
              <a:ext cx="990600" cy="0"/>
            </a:xfrm>
            <a:custGeom>
              <a:avLst/>
              <a:gdLst/>
              <a:ahLst/>
              <a:cxnLst/>
              <a:rect l="l" t="t" r="r" b="b"/>
              <a:pathLst>
                <a:path w="990600">
                  <a:moveTo>
                    <a:pt x="0" y="0"/>
                  </a:moveTo>
                  <a:lnTo>
                    <a:pt x="990003" y="0"/>
                  </a:lnTo>
                </a:path>
              </a:pathLst>
            </a:custGeom>
            <a:ln w="3175">
              <a:solidFill>
                <a:srgbClr val="939598"/>
              </a:solidFill>
            </a:ln>
          </p:spPr>
          <p:txBody>
            <a:bodyPr wrap="square" lIns="0" tIns="0" rIns="0" bIns="0" rtlCol="0"/>
            <a:lstStyle/>
            <a:p>
              <a:endParaRPr/>
            </a:p>
          </p:txBody>
        </p:sp>
        <p:sp>
          <p:nvSpPr>
            <p:cNvPr id="71" name="object 71"/>
            <p:cNvSpPr/>
            <p:nvPr/>
          </p:nvSpPr>
          <p:spPr>
            <a:xfrm>
              <a:off x="11113092" y="5930895"/>
              <a:ext cx="1717675" cy="0"/>
            </a:xfrm>
            <a:custGeom>
              <a:avLst/>
              <a:gdLst/>
              <a:ahLst/>
              <a:cxnLst/>
              <a:rect l="l" t="t" r="r" b="b"/>
              <a:pathLst>
                <a:path w="1717675">
                  <a:moveTo>
                    <a:pt x="0" y="0"/>
                  </a:moveTo>
                  <a:lnTo>
                    <a:pt x="1717662" y="0"/>
                  </a:lnTo>
                </a:path>
              </a:pathLst>
            </a:custGeom>
            <a:ln w="3175">
              <a:solidFill>
                <a:srgbClr val="939598"/>
              </a:solidFill>
            </a:ln>
          </p:spPr>
          <p:txBody>
            <a:bodyPr wrap="square" lIns="0" tIns="0" rIns="0" bIns="0" rtlCol="0"/>
            <a:lstStyle/>
            <a:p>
              <a:endParaRPr/>
            </a:p>
          </p:txBody>
        </p:sp>
        <p:sp>
          <p:nvSpPr>
            <p:cNvPr id="72" name="object 72"/>
            <p:cNvSpPr/>
            <p:nvPr/>
          </p:nvSpPr>
          <p:spPr>
            <a:xfrm>
              <a:off x="12830759" y="5930895"/>
              <a:ext cx="1717675" cy="0"/>
            </a:xfrm>
            <a:custGeom>
              <a:avLst/>
              <a:gdLst/>
              <a:ahLst/>
              <a:cxnLst/>
              <a:rect l="l" t="t" r="r" b="b"/>
              <a:pathLst>
                <a:path w="1717675">
                  <a:moveTo>
                    <a:pt x="0" y="0"/>
                  </a:moveTo>
                  <a:lnTo>
                    <a:pt x="1717675" y="0"/>
                  </a:lnTo>
                </a:path>
              </a:pathLst>
            </a:custGeom>
            <a:ln w="3175">
              <a:solidFill>
                <a:srgbClr val="939598"/>
              </a:solidFill>
            </a:ln>
          </p:spPr>
          <p:txBody>
            <a:bodyPr wrap="square" lIns="0" tIns="0" rIns="0" bIns="0" rtlCol="0"/>
            <a:lstStyle/>
            <a:p>
              <a:endParaRPr/>
            </a:p>
          </p:txBody>
        </p:sp>
      </p:grpSp>
      <p:sp>
        <p:nvSpPr>
          <p:cNvPr id="73" name="object 73"/>
          <p:cNvSpPr txBox="1"/>
          <p:nvPr/>
        </p:nvSpPr>
        <p:spPr>
          <a:xfrm>
            <a:off x="8372224" y="1536703"/>
            <a:ext cx="622300" cy="132080"/>
          </a:xfrm>
          <a:prstGeom prst="rect">
            <a:avLst/>
          </a:prstGeom>
        </p:spPr>
        <p:txBody>
          <a:bodyPr vert="horz" wrap="square" lIns="0" tIns="12700" rIns="0" bIns="0" rtlCol="0">
            <a:spAutoFit/>
          </a:bodyPr>
          <a:lstStyle/>
          <a:p>
            <a:pPr marL="12700">
              <a:lnSpc>
                <a:spcPct val="100000"/>
              </a:lnSpc>
              <a:spcBef>
                <a:spcPts val="100"/>
              </a:spcBef>
            </a:pPr>
            <a:r>
              <a:rPr sz="700" spc="-45" dirty="0">
                <a:latin typeface="Arial Black"/>
                <a:cs typeface="Arial Black"/>
              </a:rPr>
              <a:t>FOCUS</a:t>
            </a:r>
            <a:r>
              <a:rPr sz="700" spc="-40" dirty="0">
                <a:latin typeface="Arial Black"/>
                <a:cs typeface="Arial Black"/>
              </a:rPr>
              <a:t> </a:t>
            </a:r>
            <a:r>
              <a:rPr sz="700" spc="-25" dirty="0">
                <a:latin typeface="Arial Black"/>
                <a:cs typeface="Arial Black"/>
              </a:rPr>
              <a:t>AREA</a:t>
            </a:r>
            <a:endParaRPr sz="700" dirty="0">
              <a:latin typeface="Arial Black"/>
              <a:cs typeface="Arial Black"/>
            </a:endParaRPr>
          </a:p>
        </p:txBody>
      </p:sp>
      <p:sp>
        <p:nvSpPr>
          <p:cNvPr id="76" name="object 76"/>
          <p:cNvSpPr txBox="1"/>
          <p:nvPr/>
        </p:nvSpPr>
        <p:spPr>
          <a:xfrm>
            <a:off x="11479990" y="1536791"/>
            <a:ext cx="984250" cy="120546"/>
          </a:xfrm>
          <a:prstGeom prst="rect">
            <a:avLst/>
          </a:prstGeom>
        </p:spPr>
        <p:txBody>
          <a:bodyPr vert="horz" wrap="square" lIns="0" tIns="12700" rIns="0" bIns="0" rtlCol="0">
            <a:spAutoFit/>
          </a:bodyPr>
          <a:lstStyle/>
          <a:p>
            <a:pPr marL="12700">
              <a:lnSpc>
                <a:spcPct val="100000"/>
              </a:lnSpc>
              <a:spcBef>
                <a:spcPts val="100"/>
              </a:spcBef>
            </a:pPr>
            <a:r>
              <a:rPr sz="700" spc="-40" dirty="0">
                <a:latin typeface="Arial Black"/>
                <a:cs typeface="Arial Black"/>
              </a:rPr>
              <a:t>PERFORMANCE</a:t>
            </a:r>
            <a:r>
              <a:rPr sz="700" spc="10" dirty="0">
                <a:latin typeface="Arial Black"/>
                <a:cs typeface="Arial Black"/>
              </a:rPr>
              <a:t> </a:t>
            </a:r>
            <a:r>
              <a:rPr sz="700" spc="-25" dirty="0">
                <a:latin typeface="Arial Black"/>
                <a:cs typeface="Arial Black"/>
              </a:rPr>
              <a:t>202</a:t>
            </a:r>
            <a:r>
              <a:rPr lang="nb-NO" sz="700" spc="-25" dirty="0">
                <a:latin typeface="Arial Black"/>
                <a:cs typeface="Arial Black"/>
              </a:rPr>
              <a:t>5</a:t>
            </a:r>
            <a:endParaRPr sz="700" dirty="0">
              <a:latin typeface="Arial Black"/>
              <a:cs typeface="Arial Black"/>
            </a:endParaRPr>
          </a:p>
        </p:txBody>
      </p:sp>
      <p:sp>
        <p:nvSpPr>
          <p:cNvPr id="77" name="object 77"/>
          <p:cNvSpPr txBox="1"/>
          <p:nvPr/>
        </p:nvSpPr>
        <p:spPr>
          <a:xfrm>
            <a:off x="13164112" y="1536791"/>
            <a:ext cx="1050925" cy="120546"/>
          </a:xfrm>
          <a:prstGeom prst="rect">
            <a:avLst/>
          </a:prstGeom>
        </p:spPr>
        <p:txBody>
          <a:bodyPr vert="horz" wrap="square" lIns="0" tIns="12700" rIns="0" bIns="0" rtlCol="0">
            <a:spAutoFit/>
          </a:bodyPr>
          <a:lstStyle/>
          <a:p>
            <a:pPr marL="12700">
              <a:lnSpc>
                <a:spcPct val="100000"/>
              </a:lnSpc>
              <a:spcBef>
                <a:spcPts val="100"/>
              </a:spcBef>
            </a:pPr>
            <a:r>
              <a:rPr sz="700" spc="-40" dirty="0">
                <a:latin typeface="Arial Black"/>
                <a:cs typeface="Arial Black"/>
              </a:rPr>
              <a:t>ANNUAL</a:t>
            </a:r>
            <a:r>
              <a:rPr sz="700" spc="-35" dirty="0">
                <a:latin typeface="Arial Black"/>
                <a:cs typeface="Arial Black"/>
              </a:rPr>
              <a:t> </a:t>
            </a:r>
            <a:r>
              <a:rPr sz="700" spc="-55" dirty="0">
                <a:latin typeface="Arial Black"/>
                <a:cs typeface="Arial Black"/>
              </a:rPr>
              <a:t>TARGET</a:t>
            </a:r>
            <a:r>
              <a:rPr sz="700" spc="-30" dirty="0">
                <a:latin typeface="Arial Black"/>
                <a:cs typeface="Arial Black"/>
              </a:rPr>
              <a:t> </a:t>
            </a:r>
            <a:r>
              <a:rPr sz="700" spc="-25" dirty="0">
                <a:latin typeface="Arial Black"/>
                <a:cs typeface="Arial Black"/>
              </a:rPr>
              <a:t>202</a:t>
            </a:r>
            <a:r>
              <a:rPr lang="nb-NO" sz="700" spc="-25" dirty="0">
                <a:latin typeface="Arial Black"/>
                <a:cs typeface="Arial Black"/>
              </a:rPr>
              <a:t>6  </a:t>
            </a:r>
            <a:endParaRPr sz="700" dirty="0">
              <a:latin typeface="Arial Black"/>
              <a:cs typeface="Arial Black"/>
            </a:endParaRPr>
          </a:p>
        </p:txBody>
      </p:sp>
      <p:sp>
        <p:nvSpPr>
          <p:cNvPr id="78" name="object 78"/>
          <p:cNvSpPr txBox="1"/>
          <p:nvPr/>
        </p:nvSpPr>
        <p:spPr>
          <a:xfrm>
            <a:off x="8296481" y="2028576"/>
            <a:ext cx="745490" cy="280035"/>
          </a:xfrm>
          <a:prstGeom prst="rect">
            <a:avLst/>
          </a:prstGeom>
        </p:spPr>
        <p:txBody>
          <a:bodyPr vert="horz" wrap="square" lIns="0" tIns="12700" rIns="0" bIns="0" rtlCol="0">
            <a:spAutoFit/>
          </a:bodyPr>
          <a:lstStyle/>
          <a:p>
            <a:pPr marL="12700" marR="5080">
              <a:lnSpc>
                <a:spcPct val="119100"/>
              </a:lnSpc>
              <a:spcBef>
                <a:spcPts val="100"/>
              </a:spcBef>
            </a:pPr>
            <a:r>
              <a:rPr sz="700" spc="-120" dirty="0">
                <a:latin typeface="Arial Black"/>
                <a:cs typeface="Arial Black"/>
              </a:rPr>
              <a:t>1.</a:t>
            </a:r>
            <a:r>
              <a:rPr sz="700" spc="-55" dirty="0">
                <a:latin typeface="Arial Black"/>
                <a:cs typeface="Arial Black"/>
              </a:rPr>
              <a:t> </a:t>
            </a:r>
            <a:r>
              <a:rPr sz="700" spc="-60" dirty="0">
                <a:latin typeface="Arial Black"/>
                <a:cs typeface="Arial Black"/>
              </a:rPr>
              <a:t>SUSTAINABLE</a:t>
            </a:r>
            <a:r>
              <a:rPr sz="700" spc="-10" dirty="0">
                <a:latin typeface="Arial Black"/>
                <a:cs typeface="Arial Black"/>
              </a:rPr>
              <a:t> PRODUCTS</a:t>
            </a:r>
            <a:endParaRPr sz="700" dirty="0">
              <a:latin typeface="Arial Black"/>
              <a:cs typeface="Arial Black"/>
            </a:endParaRPr>
          </a:p>
        </p:txBody>
      </p:sp>
      <p:sp>
        <p:nvSpPr>
          <p:cNvPr id="81" name="object 81"/>
          <p:cNvSpPr txBox="1"/>
          <p:nvPr/>
        </p:nvSpPr>
        <p:spPr>
          <a:xfrm>
            <a:off x="11176572" y="2051385"/>
            <a:ext cx="1575435" cy="440890"/>
          </a:xfrm>
          <a:prstGeom prst="rect">
            <a:avLst/>
          </a:prstGeom>
        </p:spPr>
        <p:txBody>
          <a:bodyPr vert="horz" wrap="square" lIns="0" tIns="12700" rIns="0" bIns="0" rtlCol="0">
            <a:spAutoFit/>
          </a:bodyPr>
          <a:lstStyle/>
          <a:p>
            <a:pPr marL="60960" marR="5080" indent="-48895">
              <a:lnSpc>
                <a:spcPct val="111100"/>
              </a:lnSpc>
              <a:spcBef>
                <a:spcPts val="100"/>
              </a:spcBef>
              <a:buChar char="∙"/>
              <a:tabLst>
                <a:tab pos="63500" algn="l"/>
              </a:tabLst>
            </a:pPr>
            <a:r>
              <a:rPr sz="600" spc="-70" dirty="0">
                <a:latin typeface="Arial"/>
                <a:cs typeface="Arial"/>
              </a:rPr>
              <a:t>1a.</a:t>
            </a:r>
            <a:r>
              <a:rPr sz="600" spc="-10" dirty="0">
                <a:latin typeface="Arial"/>
                <a:cs typeface="Arial"/>
              </a:rPr>
              <a:t> </a:t>
            </a:r>
            <a:r>
              <a:rPr sz="600" dirty="0">
                <a:latin typeface="Arial"/>
                <a:cs typeface="Arial"/>
              </a:rPr>
              <a:t>An</a:t>
            </a:r>
            <a:r>
              <a:rPr sz="600" spc="-10" dirty="0">
                <a:latin typeface="Arial"/>
                <a:cs typeface="Arial"/>
              </a:rPr>
              <a:t> alternative </a:t>
            </a:r>
            <a:r>
              <a:rPr sz="600" dirty="0">
                <a:latin typeface="Arial"/>
                <a:cs typeface="Arial"/>
              </a:rPr>
              <a:t>solution</a:t>
            </a:r>
            <a:r>
              <a:rPr sz="600" spc="-10" dirty="0">
                <a:latin typeface="Arial"/>
                <a:cs typeface="Arial"/>
              </a:rPr>
              <a:t> </a:t>
            </a:r>
            <a:r>
              <a:rPr sz="600" dirty="0">
                <a:latin typeface="Arial"/>
                <a:cs typeface="Arial"/>
              </a:rPr>
              <a:t>to</a:t>
            </a:r>
            <a:r>
              <a:rPr sz="600" spc="-5" dirty="0">
                <a:latin typeface="Arial"/>
                <a:cs typeface="Arial"/>
              </a:rPr>
              <a:t> </a:t>
            </a:r>
            <a:r>
              <a:rPr sz="600" dirty="0">
                <a:latin typeface="Arial"/>
                <a:cs typeface="Arial"/>
              </a:rPr>
              <a:t>reducing</a:t>
            </a:r>
            <a:r>
              <a:rPr sz="600" spc="-10" dirty="0">
                <a:latin typeface="Arial"/>
                <a:cs typeface="Arial"/>
              </a:rPr>
              <a:t> formal-</a:t>
            </a:r>
            <a:r>
              <a:rPr sz="600" spc="500" dirty="0">
                <a:latin typeface="Arial"/>
                <a:cs typeface="Arial"/>
              </a:rPr>
              <a:t> 	</a:t>
            </a:r>
            <a:r>
              <a:rPr sz="600" dirty="0" err="1">
                <a:latin typeface="Arial"/>
                <a:cs typeface="Arial"/>
              </a:rPr>
              <a:t>dehyde</a:t>
            </a:r>
            <a:r>
              <a:rPr sz="600" spc="-20" dirty="0">
                <a:latin typeface="Arial"/>
                <a:cs typeface="Arial"/>
              </a:rPr>
              <a:t> </a:t>
            </a:r>
            <a:r>
              <a:rPr sz="600" spc="-10" dirty="0">
                <a:latin typeface="Arial"/>
                <a:cs typeface="Arial"/>
              </a:rPr>
              <a:t>is</a:t>
            </a:r>
            <a:r>
              <a:rPr sz="600" spc="-20" dirty="0">
                <a:latin typeface="Arial"/>
                <a:cs typeface="Arial"/>
              </a:rPr>
              <a:t> </a:t>
            </a:r>
            <a:r>
              <a:rPr sz="600" spc="-10" dirty="0">
                <a:latin typeface="Arial"/>
                <a:cs typeface="Arial"/>
              </a:rPr>
              <a:t>identified</a:t>
            </a:r>
            <a:r>
              <a:rPr lang="en-US" sz="600" spc="-10" dirty="0">
                <a:latin typeface="Arial"/>
                <a:cs typeface="Arial"/>
              </a:rPr>
              <a:t> </a:t>
            </a:r>
            <a:endParaRPr sz="600" dirty="0">
              <a:latin typeface="Arial"/>
              <a:cs typeface="Arial"/>
            </a:endParaRPr>
          </a:p>
          <a:p>
            <a:pPr marL="61594" indent="-48895">
              <a:lnSpc>
                <a:spcPct val="100000"/>
              </a:lnSpc>
              <a:spcBef>
                <a:spcPts val="280"/>
              </a:spcBef>
              <a:buChar char="∙"/>
              <a:tabLst>
                <a:tab pos="61594" algn="l"/>
              </a:tabLst>
            </a:pPr>
            <a:r>
              <a:rPr lang="en-US" sz="600" spc="-10" dirty="0">
                <a:latin typeface="Arial"/>
                <a:cs typeface="Arial"/>
              </a:rPr>
              <a:t>1b. PEFC/FSC certification was renewed: 92% of main raw materials were certified</a:t>
            </a:r>
          </a:p>
        </p:txBody>
      </p:sp>
      <p:sp>
        <p:nvSpPr>
          <p:cNvPr id="82" name="object 82"/>
          <p:cNvSpPr txBox="1"/>
          <p:nvPr/>
        </p:nvSpPr>
        <p:spPr>
          <a:xfrm>
            <a:off x="12894273" y="2051385"/>
            <a:ext cx="1524000" cy="529889"/>
          </a:xfrm>
          <a:prstGeom prst="rect">
            <a:avLst/>
          </a:prstGeom>
        </p:spPr>
        <p:txBody>
          <a:bodyPr vert="horz" wrap="square" lIns="0" tIns="12700" rIns="0" bIns="0" rtlCol="0">
            <a:spAutoFit/>
          </a:bodyPr>
          <a:lstStyle/>
          <a:p>
            <a:pPr marL="60960" marR="77470" indent="-48895">
              <a:lnSpc>
                <a:spcPct val="111100"/>
              </a:lnSpc>
              <a:spcBef>
                <a:spcPts val="100"/>
              </a:spcBef>
              <a:buChar char="∙"/>
              <a:tabLst>
                <a:tab pos="63500" algn="l"/>
              </a:tabLst>
            </a:pPr>
            <a:r>
              <a:rPr sz="600" spc="-70" dirty="0">
                <a:latin typeface="Arial"/>
                <a:cs typeface="Arial"/>
              </a:rPr>
              <a:t>1a</a:t>
            </a:r>
            <a:r>
              <a:rPr sz="600" spc="-70" dirty="0">
                <a:solidFill>
                  <a:schemeClr val="tx1"/>
                </a:solidFill>
                <a:latin typeface="Arial"/>
                <a:cs typeface="Arial"/>
              </a:rPr>
              <a:t>.</a:t>
            </a:r>
            <a:r>
              <a:rPr sz="600" spc="5" dirty="0">
                <a:solidFill>
                  <a:schemeClr val="tx1"/>
                </a:solidFill>
                <a:latin typeface="Arial"/>
                <a:cs typeface="Arial"/>
              </a:rPr>
              <a:t> </a:t>
            </a:r>
            <a:r>
              <a:rPr lang="en-US" sz="600" spc="-10" dirty="0">
                <a:solidFill>
                  <a:schemeClr val="tx1"/>
                </a:solidFill>
                <a:latin typeface="Arial"/>
                <a:cs typeface="Arial"/>
              </a:rPr>
              <a:t>Test laminate from alternative supplier with </a:t>
            </a:r>
            <a:r>
              <a:rPr sz="600" dirty="0">
                <a:solidFill>
                  <a:schemeClr val="tx1"/>
                </a:solidFill>
                <a:latin typeface="Arial"/>
                <a:cs typeface="Arial"/>
              </a:rPr>
              <a:t>reduce</a:t>
            </a:r>
            <a:r>
              <a:rPr lang="en-US" sz="600" dirty="0">
                <a:solidFill>
                  <a:schemeClr val="tx1"/>
                </a:solidFill>
                <a:latin typeface="Arial"/>
                <a:cs typeface="Arial"/>
              </a:rPr>
              <a:t>d</a:t>
            </a:r>
            <a:r>
              <a:rPr sz="600" spc="-35" dirty="0">
                <a:solidFill>
                  <a:schemeClr val="tx1"/>
                </a:solidFill>
                <a:latin typeface="Arial"/>
                <a:cs typeface="Arial"/>
              </a:rPr>
              <a:t> </a:t>
            </a:r>
            <a:r>
              <a:rPr sz="600" spc="-10" dirty="0">
                <a:solidFill>
                  <a:schemeClr val="tx1"/>
                </a:solidFill>
                <a:latin typeface="Arial"/>
                <a:cs typeface="Arial"/>
              </a:rPr>
              <a:t>formaldehyde</a:t>
            </a:r>
            <a:endParaRPr sz="600" dirty="0">
              <a:solidFill>
                <a:schemeClr val="tx1"/>
              </a:solidFill>
              <a:latin typeface="Arial"/>
              <a:cs typeface="Arial"/>
            </a:endParaRPr>
          </a:p>
          <a:p>
            <a:pPr marL="60960" marR="77470" indent="-48895">
              <a:lnSpc>
                <a:spcPct val="111100"/>
              </a:lnSpc>
              <a:spcBef>
                <a:spcPts val="100"/>
              </a:spcBef>
              <a:buChar char="∙"/>
              <a:tabLst>
                <a:tab pos="63500" algn="l"/>
              </a:tabLst>
            </a:pPr>
            <a:r>
              <a:rPr lang="en-US" sz="600" spc="-10" dirty="0">
                <a:solidFill>
                  <a:schemeClr val="tx1"/>
                </a:solidFill>
                <a:latin typeface="Arial"/>
                <a:cs typeface="Arial"/>
              </a:rPr>
              <a:t>1b. PEFC/FSC re-certification: 70% of main raw materials to be certified (due to new suppliers)</a:t>
            </a:r>
          </a:p>
        </p:txBody>
      </p:sp>
      <p:sp>
        <p:nvSpPr>
          <p:cNvPr id="83" name="object 83"/>
          <p:cNvSpPr txBox="1"/>
          <p:nvPr/>
        </p:nvSpPr>
        <p:spPr>
          <a:xfrm>
            <a:off x="8243803" y="3048523"/>
            <a:ext cx="538480" cy="280035"/>
          </a:xfrm>
          <a:prstGeom prst="rect">
            <a:avLst/>
          </a:prstGeom>
        </p:spPr>
        <p:txBody>
          <a:bodyPr vert="horz" wrap="square" lIns="0" tIns="12700" rIns="0" bIns="0" rtlCol="0">
            <a:spAutoFit/>
          </a:bodyPr>
          <a:lstStyle/>
          <a:p>
            <a:pPr marL="12700" marR="5080">
              <a:lnSpc>
                <a:spcPct val="119100"/>
              </a:lnSpc>
              <a:spcBef>
                <a:spcPts val="100"/>
              </a:spcBef>
            </a:pPr>
            <a:r>
              <a:rPr sz="700" spc="-60" dirty="0">
                <a:latin typeface="Arial Black"/>
                <a:cs typeface="Arial Black"/>
              </a:rPr>
              <a:t>2.</a:t>
            </a:r>
            <a:r>
              <a:rPr sz="700" spc="-55" dirty="0">
                <a:latin typeface="Arial Black"/>
                <a:cs typeface="Arial Black"/>
              </a:rPr>
              <a:t> </a:t>
            </a:r>
            <a:r>
              <a:rPr sz="700" spc="-45" dirty="0">
                <a:latin typeface="Arial Black"/>
                <a:cs typeface="Arial Black"/>
              </a:rPr>
              <a:t>CLIMATE</a:t>
            </a:r>
            <a:r>
              <a:rPr sz="700" spc="-10" dirty="0">
                <a:latin typeface="Arial Black"/>
                <a:cs typeface="Arial Black"/>
              </a:rPr>
              <a:t> IMPACT</a:t>
            </a:r>
            <a:endParaRPr sz="700" dirty="0">
              <a:latin typeface="Arial Black"/>
              <a:cs typeface="Arial Black"/>
            </a:endParaRPr>
          </a:p>
        </p:txBody>
      </p:sp>
      <p:sp>
        <p:nvSpPr>
          <p:cNvPr id="86" name="object 86"/>
          <p:cNvSpPr txBox="1"/>
          <p:nvPr/>
        </p:nvSpPr>
        <p:spPr>
          <a:xfrm>
            <a:off x="11123784" y="3020596"/>
            <a:ext cx="1552575" cy="797654"/>
          </a:xfrm>
          <a:prstGeom prst="rect">
            <a:avLst/>
          </a:prstGeom>
        </p:spPr>
        <p:txBody>
          <a:bodyPr vert="horz" wrap="square" lIns="0" tIns="48260" rIns="0" bIns="0" rtlCol="0">
            <a:spAutoFit/>
          </a:bodyPr>
          <a:lstStyle/>
          <a:p>
            <a:pPr marL="61594" indent="-48895">
              <a:lnSpc>
                <a:spcPct val="100000"/>
              </a:lnSpc>
              <a:spcBef>
                <a:spcPts val="380"/>
              </a:spcBef>
              <a:buChar char="∙"/>
              <a:tabLst>
                <a:tab pos="61594" algn="l"/>
              </a:tabLst>
            </a:pPr>
            <a:r>
              <a:rPr lang="en-US" sz="600" spc="-10" dirty="0">
                <a:latin typeface="Arial"/>
                <a:cs typeface="Arial"/>
              </a:rPr>
              <a:t>2a. 2025: 2.05 (+1%), 2024: 2.03 (+6%), 2023: 1.91(-3.0%)</a:t>
            </a:r>
          </a:p>
          <a:p>
            <a:pPr marL="61594" indent="-48895">
              <a:lnSpc>
                <a:spcPct val="100000"/>
              </a:lnSpc>
              <a:spcBef>
                <a:spcPts val="380"/>
              </a:spcBef>
              <a:buChar char="∙"/>
              <a:tabLst>
                <a:tab pos="61594" algn="l"/>
              </a:tabLst>
            </a:pPr>
            <a:r>
              <a:rPr lang="en-US" sz="600" spc="-10" dirty="0">
                <a:latin typeface="Arial"/>
                <a:cs typeface="Arial"/>
              </a:rPr>
              <a:t>2b. Reported complete scope 1-3 emissions. Created decarbonization plan to meet our validated science- based targets. Guaranteed 100% Green certified electricity</a:t>
            </a:r>
          </a:p>
          <a:p>
            <a:pPr marL="61594" indent="-48895">
              <a:lnSpc>
                <a:spcPct val="100000"/>
              </a:lnSpc>
              <a:spcBef>
                <a:spcPts val="380"/>
              </a:spcBef>
              <a:buChar char="∙"/>
              <a:tabLst>
                <a:tab pos="61594" algn="l"/>
              </a:tabLst>
            </a:pPr>
            <a:r>
              <a:rPr lang="en-US" sz="600" spc="-10" dirty="0">
                <a:latin typeface="Arial"/>
                <a:cs typeface="Arial"/>
              </a:rPr>
              <a:t>2c. Re-certified to ISO 14001</a:t>
            </a:r>
          </a:p>
        </p:txBody>
      </p:sp>
      <p:sp>
        <p:nvSpPr>
          <p:cNvPr id="87" name="object 87"/>
          <p:cNvSpPr txBox="1"/>
          <p:nvPr/>
        </p:nvSpPr>
        <p:spPr>
          <a:xfrm>
            <a:off x="12841485" y="3020672"/>
            <a:ext cx="1452245" cy="705321"/>
          </a:xfrm>
          <a:prstGeom prst="rect">
            <a:avLst/>
          </a:prstGeom>
        </p:spPr>
        <p:txBody>
          <a:bodyPr vert="horz" wrap="square" lIns="0" tIns="48260" rIns="0" bIns="0" rtlCol="0">
            <a:spAutoFit/>
          </a:bodyPr>
          <a:lstStyle/>
          <a:p>
            <a:pPr marL="61594" indent="-48895">
              <a:lnSpc>
                <a:spcPct val="100000"/>
              </a:lnSpc>
              <a:spcBef>
                <a:spcPts val="380"/>
              </a:spcBef>
              <a:buChar char="∙"/>
              <a:tabLst>
                <a:tab pos="61594" algn="l"/>
              </a:tabLst>
            </a:pPr>
            <a:r>
              <a:rPr lang="en-US" sz="600" spc="-10" dirty="0">
                <a:latin typeface="Arial"/>
                <a:cs typeface="Arial"/>
              </a:rPr>
              <a:t>2a. Reduce energy usage by 0.5% (2.04 kwh/m2 )</a:t>
            </a:r>
          </a:p>
          <a:p>
            <a:pPr marL="61594" indent="-48895">
              <a:lnSpc>
                <a:spcPct val="100000"/>
              </a:lnSpc>
              <a:spcBef>
                <a:spcPts val="380"/>
              </a:spcBef>
              <a:buChar char="∙"/>
              <a:tabLst>
                <a:tab pos="61594" algn="l"/>
              </a:tabLst>
            </a:pPr>
            <a:r>
              <a:rPr lang="en-US" sz="600" spc="-10" dirty="0">
                <a:latin typeface="Arial"/>
                <a:cs typeface="Arial"/>
              </a:rPr>
              <a:t>2b. Investigate alternative heating source (oil vs. electricity)</a:t>
            </a:r>
          </a:p>
          <a:p>
            <a:pPr marL="61594" indent="-48895">
              <a:lnSpc>
                <a:spcPct val="100000"/>
              </a:lnSpc>
              <a:spcBef>
                <a:spcPts val="380"/>
              </a:spcBef>
              <a:buChar char="∙"/>
              <a:tabLst>
                <a:tab pos="61594" algn="l"/>
              </a:tabLst>
            </a:pPr>
            <a:r>
              <a:rPr lang="en-US" sz="600" spc="-10" dirty="0">
                <a:latin typeface="Arial"/>
                <a:cs typeface="Arial"/>
              </a:rPr>
              <a:t>2c. Maintain ISO 14001 system certification</a:t>
            </a:r>
          </a:p>
        </p:txBody>
      </p:sp>
      <p:sp>
        <p:nvSpPr>
          <p:cNvPr id="88" name="object 88"/>
          <p:cNvSpPr txBox="1"/>
          <p:nvPr/>
        </p:nvSpPr>
        <p:spPr>
          <a:xfrm>
            <a:off x="8296591" y="4160668"/>
            <a:ext cx="721995" cy="280035"/>
          </a:xfrm>
          <a:prstGeom prst="rect">
            <a:avLst/>
          </a:prstGeom>
        </p:spPr>
        <p:txBody>
          <a:bodyPr vert="horz" wrap="square" lIns="0" tIns="12700" rIns="0" bIns="0" rtlCol="0">
            <a:spAutoFit/>
          </a:bodyPr>
          <a:lstStyle/>
          <a:p>
            <a:pPr marL="12700" marR="5080">
              <a:lnSpc>
                <a:spcPct val="119100"/>
              </a:lnSpc>
              <a:spcBef>
                <a:spcPts val="100"/>
              </a:spcBef>
            </a:pPr>
            <a:r>
              <a:rPr sz="700" spc="-65" dirty="0">
                <a:latin typeface="Arial Black"/>
                <a:cs typeface="Arial Black"/>
              </a:rPr>
              <a:t>3.</a:t>
            </a:r>
            <a:r>
              <a:rPr sz="700" spc="-55" dirty="0">
                <a:latin typeface="Arial Black"/>
                <a:cs typeface="Arial Black"/>
              </a:rPr>
              <a:t> </a:t>
            </a:r>
            <a:r>
              <a:rPr sz="700" spc="-10" dirty="0">
                <a:latin typeface="Arial Black"/>
                <a:cs typeface="Arial Black"/>
              </a:rPr>
              <a:t>WASTE </a:t>
            </a:r>
            <a:r>
              <a:rPr sz="700" spc="-30" dirty="0">
                <a:latin typeface="Arial Black"/>
                <a:cs typeface="Arial Black"/>
              </a:rPr>
              <a:t>MANAGEMENT</a:t>
            </a:r>
            <a:endParaRPr sz="700" dirty="0">
              <a:latin typeface="Arial Black"/>
              <a:cs typeface="Arial Black"/>
            </a:endParaRPr>
          </a:p>
        </p:txBody>
      </p:sp>
      <p:sp>
        <p:nvSpPr>
          <p:cNvPr id="91" name="object 91"/>
          <p:cNvSpPr txBox="1"/>
          <p:nvPr/>
        </p:nvSpPr>
        <p:spPr>
          <a:xfrm>
            <a:off x="11176572" y="4158192"/>
            <a:ext cx="1541780" cy="965392"/>
          </a:xfrm>
          <a:prstGeom prst="rect">
            <a:avLst/>
          </a:prstGeom>
        </p:spPr>
        <p:txBody>
          <a:bodyPr vert="horz" wrap="square" lIns="0" tIns="12700" rIns="0" bIns="0" rtlCol="0">
            <a:spAutoFit/>
          </a:bodyPr>
          <a:lstStyle/>
          <a:p>
            <a:pPr marL="60960" marR="5080" indent="-48895">
              <a:lnSpc>
                <a:spcPct val="111100"/>
              </a:lnSpc>
              <a:spcBef>
                <a:spcPts val="100"/>
              </a:spcBef>
              <a:buChar char="∙"/>
              <a:tabLst>
                <a:tab pos="63500" algn="l"/>
              </a:tabLst>
            </a:pPr>
            <a:r>
              <a:rPr lang="en-US" sz="600" spc="-20" dirty="0">
                <a:latin typeface="Arial"/>
                <a:cs typeface="Arial"/>
              </a:rPr>
              <a:t>3a. Optimized raw material to improve product quality and found new suppliers</a:t>
            </a:r>
          </a:p>
          <a:p>
            <a:pPr marL="12065" marR="5080">
              <a:lnSpc>
                <a:spcPct val="111100"/>
              </a:lnSpc>
              <a:spcBef>
                <a:spcPts val="100"/>
              </a:spcBef>
              <a:tabLst>
                <a:tab pos="63500" algn="l"/>
              </a:tabLst>
            </a:pPr>
            <a:r>
              <a:rPr lang="en-US" sz="600" spc="-20" dirty="0">
                <a:latin typeface="Arial"/>
                <a:cs typeface="Arial"/>
              </a:rPr>
              <a:t>	2025: 3.5%, 2024: 4.5%, 2023: 5.9% (Due to 	new raw materials), </a:t>
            </a:r>
          </a:p>
          <a:p>
            <a:pPr marL="60960" marR="5080" indent="-48895">
              <a:lnSpc>
                <a:spcPct val="111100"/>
              </a:lnSpc>
              <a:spcBef>
                <a:spcPts val="100"/>
              </a:spcBef>
              <a:buChar char="∙"/>
              <a:tabLst>
                <a:tab pos="63500" algn="l"/>
              </a:tabLst>
            </a:pPr>
            <a:r>
              <a:rPr lang="en-US" sz="600" spc="-20" dirty="0">
                <a:latin typeface="Arial"/>
                <a:cs typeface="Arial"/>
              </a:rPr>
              <a:t>3b. Improved waste management through more detailed sorting and measurement of waste</a:t>
            </a:r>
          </a:p>
          <a:p>
            <a:pPr marL="12065" marR="5080">
              <a:lnSpc>
                <a:spcPct val="111100"/>
              </a:lnSpc>
              <a:spcBef>
                <a:spcPts val="100"/>
              </a:spcBef>
              <a:tabLst>
                <a:tab pos="63500" algn="l"/>
              </a:tabLst>
            </a:pPr>
            <a:r>
              <a:rPr lang="en-US" sz="600" spc="-20" dirty="0">
                <a:latin typeface="Arial"/>
                <a:cs typeface="Arial"/>
              </a:rPr>
              <a:t>	2025: 0.025 kg/m2, 2024: 0.027 kg/m2, 2023: 	0.025 kg/m2</a:t>
            </a:r>
          </a:p>
        </p:txBody>
      </p:sp>
      <p:sp>
        <p:nvSpPr>
          <p:cNvPr id="92" name="object 92"/>
          <p:cNvSpPr txBox="1"/>
          <p:nvPr/>
        </p:nvSpPr>
        <p:spPr>
          <a:xfrm>
            <a:off x="12841485" y="4158267"/>
            <a:ext cx="1587500" cy="555537"/>
          </a:xfrm>
          <a:prstGeom prst="rect">
            <a:avLst/>
          </a:prstGeom>
        </p:spPr>
        <p:txBody>
          <a:bodyPr vert="horz" wrap="square" lIns="0" tIns="12700" rIns="0" bIns="0" rtlCol="0">
            <a:spAutoFit/>
          </a:bodyPr>
          <a:lstStyle/>
          <a:p>
            <a:pPr marL="60960" marR="17780" indent="-48895">
              <a:lnSpc>
                <a:spcPct val="111100"/>
              </a:lnSpc>
              <a:spcBef>
                <a:spcPts val="100"/>
              </a:spcBef>
              <a:buChar char="∙"/>
              <a:tabLst>
                <a:tab pos="63500" algn="l"/>
              </a:tabLst>
            </a:pPr>
            <a:r>
              <a:rPr lang="en-US" sz="600" spc="-20" dirty="0">
                <a:latin typeface="Arial"/>
                <a:cs typeface="Arial"/>
              </a:rPr>
              <a:t>3a. Focus on process/supplier improvement to reduce scrap/waste</a:t>
            </a:r>
          </a:p>
          <a:p>
            <a:pPr marL="12065" marR="17780">
              <a:lnSpc>
                <a:spcPct val="111100"/>
              </a:lnSpc>
              <a:spcBef>
                <a:spcPts val="100"/>
              </a:spcBef>
              <a:tabLst>
                <a:tab pos="63500" algn="l"/>
              </a:tabLst>
            </a:pPr>
            <a:r>
              <a:rPr lang="en-US" sz="600" spc="-20" dirty="0">
                <a:latin typeface="Arial"/>
                <a:cs typeface="Arial"/>
              </a:rPr>
              <a:t>	2026: 3.5%</a:t>
            </a:r>
          </a:p>
          <a:p>
            <a:pPr marL="60960" marR="17780" indent="-48895">
              <a:lnSpc>
                <a:spcPct val="111100"/>
              </a:lnSpc>
              <a:spcBef>
                <a:spcPts val="100"/>
              </a:spcBef>
              <a:buChar char="∙"/>
              <a:tabLst>
                <a:tab pos="63500" algn="l"/>
              </a:tabLst>
            </a:pPr>
            <a:r>
              <a:rPr lang="en-US" sz="600" spc="-20" dirty="0">
                <a:latin typeface="Arial"/>
                <a:cs typeface="Arial"/>
              </a:rPr>
              <a:t>3b. Educate employees about waste fractions to increase recycling rate</a:t>
            </a:r>
          </a:p>
        </p:txBody>
      </p:sp>
      <p:sp>
        <p:nvSpPr>
          <p:cNvPr id="93" name="object 93"/>
          <p:cNvSpPr txBox="1"/>
          <p:nvPr/>
        </p:nvSpPr>
        <p:spPr>
          <a:xfrm>
            <a:off x="8296591" y="5525381"/>
            <a:ext cx="605155" cy="661035"/>
          </a:xfrm>
          <a:prstGeom prst="rect">
            <a:avLst/>
          </a:prstGeom>
        </p:spPr>
        <p:txBody>
          <a:bodyPr vert="horz" wrap="square" lIns="0" tIns="12700" rIns="0" bIns="0" rtlCol="0">
            <a:spAutoFit/>
          </a:bodyPr>
          <a:lstStyle/>
          <a:p>
            <a:pPr marL="12700" marR="5080">
              <a:lnSpc>
                <a:spcPct val="119100"/>
              </a:lnSpc>
              <a:spcBef>
                <a:spcPts val="100"/>
              </a:spcBef>
            </a:pPr>
            <a:r>
              <a:rPr sz="700" spc="-55" dirty="0">
                <a:latin typeface="Arial Black"/>
                <a:cs typeface="Arial Black"/>
              </a:rPr>
              <a:t>4.</a:t>
            </a:r>
            <a:r>
              <a:rPr sz="700" spc="-60" dirty="0">
                <a:latin typeface="Arial Black"/>
                <a:cs typeface="Arial Black"/>
              </a:rPr>
              <a:t> </a:t>
            </a:r>
            <a:r>
              <a:rPr sz="700" spc="-45" dirty="0">
                <a:latin typeface="Arial Black"/>
                <a:cs typeface="Arial Black"/>
              </a:rPr>
              <a:t>SATISFIED</a:t>
            </a:r>
            <a:r>
              <a:rPr sz="700" spc="-35" dirty="0">
                <a:latin typeface="Arial Black"/>
                <a:cs typeface="Arial Black"/>
              </a:rPr>
              <a:t> EMPLOYEES </a:t>
            </a:r>
            <a:r>
              <a:rPr sz="700" spc="-60" dirty="0">
                <a:latin typeface="Arial Black"/>
                <a:cs typeface="Arial Black"/>
              </a:rPr>
              <a:t>THAT</a:t>
            </a:r>
            <a:r>
              <a:rPr sz="700" spc="-35" dirty="0">
                <a:latin typeface="Arial Black"/>
                <a:cs typeface="Arial Black"/>
              </a:rPr>
              <a:t> </a:t>
            </a:r>
            <a:r>
              <a:rPr sz="700" spc="-25" dirty="0">
                <a:latin typeface="Arial Black"/>
                <a:cs typeface="Arial Black"/>
              </a:rPr>
              <a:t>ARE </a:t>
            </a:r>
            <a:r>
              <a:rPr sz="700" spc="-60" dirty="0">
                <a:latin typeface="Arial Black"/>
                <a:cs typeface="Arial Black"/>
              </a:rPr>
              <a:t>PASSIONATE</a:t>
            </a:r>
            <a:r>
              <a:rPr sz="700" spc="500" dirty="0">
                <a:latin typeface="Arial Black"/>
                <a:cs typeface="Arial Black"/>
              </a:rPr>
              <a:t> </a:t>
            </a:r>
            <a:r>
              <a:rPr sz="700" spc="-50" dirty="0">
                <a:latin typeface="Arial Black"/>
                <a:cs typeface="Arial Black"/>
              </a:rPr>
              <a:t>FOR </a:t>
            </a:r>
            <a:r>
              <a:rPr sz="700" spc="-20" dirty="0">
                <a:latin typeface="Arial Black"/>
                <a:cs typeface="Arial Black"/>
              </a:rPr>
              <a:t>FIBO</a:t>
            </a:r>
            <a:endParaRPr sz="700" dirty="0">
              <a:latin typeface="Arial Black"/>
              <a:cs typeface="Arial Black"/>
            </a:endParaRPr>
          </a:p>
        </p:txBody>
      </p:sp>
      <p:sp>
        <p:nvSpPr>
          <p:cNvPr id="96" name="object 96"/>
          <p:cNvSpPr txBox="1"/>
          <p:nvPr/>
        </p:nvSpPr>
        <p:spPr>
          <a:xfrm>
            <a:off x="11176572" y="5522981"/>
            <a:ext cx="1569720" cy="658001"/>
          </a:xfrm>
          <a:prstGeom prst="rect">
            <a:avLst/>
          </a:prstGeom>
        </p:spPr>
        <p:txBody>
          <a:bodyPr vert="horz" wrap="square" lIns="0" tIns="12700" rIns="0" bIns="0" rtlCol="0">
            <a:spAutoFit/>
          </a:bodyPr>
          <a:lstStyle/>
          <a:p>
            <a:pPr marL="60960" marR="5080" indent="-48895">
              <a:lnSpc>
                <a:spcPct val="111100"/>
              </a:lnSpc>
              <a:spcBef>
                <a:spcPts val="100"/>
              </a:spcBef>
              <a:buChar char="∙"/>
              <a:tabLst>
                <a:tab pos="63500" algn="l"/>
              </a:tabLst>
            </a:pPr>
            <a:r>
              <a:rPr lang="en-US" sz="600" spc="-20" dirty="0">
                <a:latin typeface="Arial"/>
                <a:cs typeface="Arial"/>
              </a:rPr>
              <a:t>4a. Actions implemented based on survey result. Result analyzed by neutral 3rd party 2025</a:t>
            </a:r>
            <a:r>
              <a:rPr lang="en-US" sz="600" spc="-20">
                <a:latin typeface="Arial"/>
                <a:cs typeface="Arial"/>
              </a:rPr>
              <a:t>: 64, </a:t>
            </a:r>
            <a:r>
              <a:rPr lang="en-US" sz="600" spc="-20" dirty="0">
                <a:latin typeface="Arial"/>
                <a:cs typeface="Arial"/>
              </a:rPr>
              <a:t>2024</a:t>
            </a:r>
            <a:r>
              <a:rPr lang="en-US" sz="600" spc="-20">
                <a:latin typeface="Arial"/>
                <a:cs typeface="Arial"/>
              </a:rPr>
              <a:t>: 53, </a:t>
            </a:r>
            <a:r>
              <a:rPr lang="en-US" sz="600" spc="-20" dirty="0">
                <a:latin typeface="Arial"/>
                <a:cs typeface="Arial"/>
              </a:rPr>
              <a:t>2023</a:t>
            </a:r>
            <a:r>
              <a:rPr lang="en-US" sz="600" spc="-20">
                <a:latin typeface="Arial"/>
                <a:cs typeface="Arial"/>
              </a:rPr>
              <a:t>: 48</a:t>
            </a:r>
            <a:endParaRPr lang="en-US" sz="600" spc="-20" dirty="0">
              <a:latin typeface="Arial"/>
              <a:cs typeface="Arial"/>
            </a:endParaRPr>
          </a:p>
          <a:p>
            <a:pPr marL="60960" marR="5080" indent="-48895">
              <a:lnSpc>
                <a:spcPct val="111100"/>
              </a:lnSpc>
              <a:spcBef>
                <a:spcPts val="100"/>
              </a:spcBef>
              <a:buChar char="∙"/>
              <a:tabLst>
                <a:tab pos="63500" algn="l"/>
              </a:tabLst>
            </a:pPr>
            <a:r>
              <a:rPr lang="en-US" sz="600" spc="-20" dirty="0">
                <a:latin typeface="Arial"/>
                <a:cs typeface="Arial"/>
              </a:rPr>
              <a:t>4b. 2025: 9.57%, 2024: 6.09%, 2023: 7.83%,</a:t>
            </a:r>
          </a:p>
          <a:p>
            <a:pPr marL="60960" marR="5080" indent="-48895">
              <a:lnSpc>
                <a:spcPct val="111100"/>
              </a:lnSpc>
              <a:spcBef>
                <a:spcPts val="100"/>
              </a:spcBef>
              <a:buChar char="∙"/>
              <a:tabLst>
                <a:tab pos="63500" algn="l"/>
              </a:tabLst>
            </a:pPr>
            <a:r>
              <a:rPr lang="en-US" sz="600" spc="-20" dirty="0">
                <a:latin typeface="Arial"/>
                <a:cs typeface="Arial"/>
              </a:rPr>
              <a:t>4c. 2025: 1.4 %, 2024: 1.8 %, 2023: 2.0 %</a:t>
            </a:r>
          </a:p>
          <a:p>
            <a:pPr marL="60960" marR="5080" indent="-48895">
              <a:lnSpc>
                <a:spcPct val="111100"/>
              </a:lnSpc>
              <a:spcBef>
                <a:spcPts val="100"/>
              </a:spcBef>
              <a:buChar char="∙"/>
              <a:tabLst>
                <a:tab pos="63500" algn="l"/>
              </a:tabLst>
            </a:pPr>
            <a:r>
              <a:rPr lang="en-US" sz="600" spc="-20" dirty="0">
                <a:latin typeface="Arial"/>
                <a:cs typeface="Arial"/>
              </a:rPr>
              <a:t>4d. 2025: 19 %, 2024: 21 %, 2023: 22 %</a:t>
            </a:r>
          </a:p>
        </p:txBody>
      </p:sp>
      <p:sp>
        <p:nvSpPr>
          <p:cNvPr id="97" name="object 97"/>
          <p:cNvSpPr txBox="1"/>
          <p:nvPr/>
        </p:nvSpPr>
        <p:spPr>
          <a:xfrm>
            <a:off x="12894273" y="5497607"/>
            <a:ext cx="1383702" cy="571951"/>
          </a:xfrm>
          <a:prstGeom prst="rect">
            <a:avLst/>
          </a:prstGeom>
        </p:spPr>
        <p:txBody>
          <a:bodyPr vert="horz" wrap="square" lIns="0" tIns="48260" rIns="0" bIns="0" rtlCol="0">
            <a:spAutoFit/>
          </a:bodyPr>
          <a:lstStyle/>
          <a:p>
            <a:pPr marL="61594" indent="-48895">
              <a:lnSpc>
                <a:spcPct val="100000"/>
              </a:lnSpc>
              <a:spcBef>
                <a:spcPts val="380"/>
              </a:spcBef>
              <a:buChar char="∙"/>
              <a:tabLst>
                <a:tab pos="61594" algn="l"/>
              </a:tabLst>
            </a:pPr>
            <a:r>
              <a:rPr lang="en-US" sz="600" spc="-20" dirty="0">
                <a:latin typeface="Arial"/>
                <a:cs typeface="Arial"/>
              </a:rPr>
              <a:t>4a. 50</a:t>
            </a:r>
          </a:p>
          <a:p>
            <a:pPr marL="61594" indent="-48895">
              <a:lnSpc>
                <a:spcPct val="100000"/>
              </a:lnSpc>
              <a:spcBef>
                <a:spcPts val="380"/>
              </a:spcBef>
              <a:buChar char="∙"/>
              <a:tabLst>
                <a:tab pos="61594" algn="l"/>
              </a:tabLst>
            </a:pPr>
            <a:r>
              <a:rPr lang="en-US" sz="600" spc="-20" dirty="0">
                <a:latin typeface="Arial"/>
                <a:cs typeface="Arial"/>
              </a:rPr>
              <a:t>4b. Turnover below 5%</a:t>
            </a:r>
          </a:p>
          <a:p>
            <a:pPr marL="61594" indent="-48895">
              <a:lnSpc>
                <a:spcPct val="100000"/>
              </a:lnSpc>
              <a:spcBef>
                <a:spcPts val="380"/>
              </a:spcBef>
              <a:buChar char="∙"/>
              <a:tabLst>
                <a:tab pos="61594" algn="l"/>
              </a:tabLst>
            </a:pPr>
            <a:r>
              <a:rPr lang="en-US" sz="600" spc="-20" dirty="0">
                <a:latin typeface="Arial"/>
                <a:cs typeface="Arial"/>
              </a:rPr>
              <a:t>4c. Sick leave of 1.5%</a:t>
            </a:r>
          </a:p>
          <a:p>
            <a:pPr marL="61594" indent="-48895">
              <a:lnSpc>
                <a:spcPct val="100000"/>
              </a:lnSpc>
              <a:spcBef>
                <a:spcPts val="380"/>
              </a:spcBef>
              <a:buChar char="∙"/>
              <a:tabLst>
                <a:tab pos="61594" algn="l"/>
              </a:tabLst>
            </a:pPr>
            <a:r>
              <a:rPr lang="en-US" sz="600" spc="-20" dirty="0">
                <a:latin typeface="Arial"/>
                <a:cs typeface="Arial"/>
              </a:rPr>
              <a:t>4d. 25%</a:t>
            </a:r>
          </a:p>
        </p:txBody>
      </p:sp>
      <p:sp>
        <p:nvSpPr>
          <p:cNvPr id="98" name="object 98"/>
          <p:cNvSpPr txBox="1"/>
          <p:nvPr/>
        </p:nvSpPr>
        <p:spPr>
          <a:xfrm>
            <a:off x="8296591" y="6567139"/>
            <a:ext cx="527050" cy="407034"/>
          </a:xfrm>
          <a:prstGeom prst="rect">
            <a:avLst/>
          </a:prstGeom>
        </p:spPr>
        <p:txBody>
          <a:bodyPr vert="horz" wrap="square" lIns="0" tIns="12700" rIns="0" bIns="0" rtlCol="0">
            <a:spAutoFit/>
          </a:bodyPr>
          <a:lstStyle/>
          <a:p>
            <a:pPr marL="12700" marR="5080">
              <a:lnSpc>
                <a:spcPct val="119100"/>
              </a:lnSpc>
              <a:spcBef>
                <a:spcPts val="100"/>
              </a:spcBef>
            </a:pPr>
            <a:r>
              <a:rPr sz="700" spc="-55" dirty="0">
                <a:latin typeface="Arial Black"/>
                <a:cs typeface="Arial Black"/>
              </a:rPr>
              <a:t>5. </a:t>
            </a:r>
            <a:r>
              <a:rPr sz="700" spc="-50" dirty="0">
                <a:latin typeface="Arial Black"/>
                <a:cs typeface="Arial Black"/>
              </a:rPr>
              <a:t>ETHICAL</a:t>
            </a:r>
            <a:r>
              <a:rPr sz="700" spc="-20" dirty="0">
                <a:latin typeface="Arial Black"/>
                <a:cs typeface="Arial Black"/>
              </a:rPr>
              <a:t> BUSINESS </a:t>
            </a:r>
            <a:r>
              <a:rPr sz="700" spc="-30" dirty="0">
                <a:latin typeface="Arial Black"/>
                <a:cs typeface="Arial Black"/>
              </a:rPr>
              <a:t>BEHAVIOR</a:t>
            </a:r>
            <a:endParaRPr sz="700" dirty="0">
              <a:latin typeface="Arial Black"/>
              <a:cs typeface="Arial Black"/>
            </a:endParaRPr>
          </a:p>
        </p:txBody>
      </p:sp>
      <p:sp>
        <p:nvSpPr>
          <p:cNvPr id="74" name="object 74"/>
          <p:cNvSpPr txBox="1"/>
          <p:nvPr/>
        </p:nvSpPr>
        <p:spPr>
          <a:xfrm>
            <a:off x="10327490" y="1462814"/>
            <a:ext cx="581660" cy="280035"/>
          </a:xfrm>
          <a:prstGeom prst="rect">
            <a:avLst/>
          </a:prstGeom>
        </p:spPr>
        <p:txBody>
          <a:bodyPr vert="horz" wrap="square" lIns="0" tIns="12700" rIns="0" bIns="0" rtlCol="0">
            <a:spAutoFit/>
          </a:bodyPr>
          <a:lstStyle/>
          <a:p>
            <a:pPr marL="105410" marR="5080" indent="-93345">
              <a:lnSpc>
                <a:spcPct val="119100"/>
              </a:lnSpc>
              <a:spcBef>
                <a:spcPts val="100"/>
              </a:spcBef>
            </a:pPr>
            <a:r>
              <a:rPr sz="700" spc="-35">
                <a:latin typeface="Arial Black"/>
                <a:cs typeface="Arial Black"/>
              </a:rPr>
              <a:t>LONG</a:t>
            </a:r>
            <a:r>
              <a:rPr sz="700" spc="-45">
                <a:latin typeface="Arial Black"/>
                <a:cs typeface="Arial Black"/>
              </a:rPr>
              <a:t> TERM</a:t>
            </a:r>
            <a:r>
              <a:rPr sz="700" spc="-10">
                <a:latin typeface="Arial Black"/>
                <a:cs typeface="Arial Black"/>
              </a:rPr>
              <a:t> TARGET</a:t>
            </a:r>
            <a:endParaRPr sz="700">
              <a:latin typeface="Arial Black"/>
              <a:cs typeface="Arial Black"/>
            </a:endParaRPr>
          </a:p>
        </p:txBody>
      </p:sp>
      <p:sp>
        <p:nvSpPr>
          <p:cNvPr id="79" name="object 79"/>
          <p:cNvSpPr txBox="1"/>
          <p:nvPr/>
        </p:nvSpPr>
        <p:spPr>
          <a:xfrm>
            <a:off x="10186581" y="2051385"/>
            <a:ext cx="863600" cy="348557"/>
          </a:xfrm>
          <a:prstGeom prst="rect">
            <a:avLst/>
          </a:prstGeom>
        </p:spPr>
        <p:txBody>
          <a:bodyPr vert="horz" wrap="square" lIns="0" tIns="12700" rIns="0" bIns="0" rtlCol="0">
            <a:spAutoFit/>
          </a:bodyPr>
          <a:lstStyle/>
          <a:p>
            <a:pPr marL="60960" marR="53975" indent="-48895" algn="just">
              <a:lnSpc>
                <a:spcPct val="111100"/>
              </a:lnSpc>
              <a:spcBef>
                <a:spcPts val="100"/>
              </a:spcBef>
              <a:buChar char="∙"/>
              <a:tabLst>
                <a:tab pos="63500" algn="l"/>
              </a:tabLst>
            </a:pPr>
            <a:r>
              <a:rPr sz="600" spc="-85" dirty="0">
                <a:latin typeface="Arial"/>
                <a:cs typeface="Arial"/>
              </a:rPr>
              <a:t>1a.</a:t>
            </a:r>
            <a:r>
              <a:rPr sz="600" spc="40" dirty="0">
                <a:latin typeface="Arial"/>
                <a:cs typeface="Arial"/>
              </a:rPr>
              <a:t> </a:t>
            </a:r>
            <a:r>
              <a:rPr sz="600" spc="-10" dirty="0">
                <a:latin typeface="Arial"/>
                <a:cs typeface="Arial"/>
              </a:rPr>
              <a:t>Formaldehyde</a:t>
            </a:r>
            <a:r>
              <a:rPr sz="600" spc="40" dirty="0">
                <a:latin typeface="Arial"/>
                <a:cs typeface="Arial"/>
              </a:rPr>
              <a:t> </a:t>
            </a:r>
            <a:r>
              <a:rPr sz="600" spc="-20" dirty="0">
                <a:latin typeface="Arial"/>
                <a:cs typeface="Arial"/>
              </a:rPr>
              <a:t>free</a:t>
            </a:r>
            <a:r>
              <a:rPr sz="600" spc="500" dirty="0">
                <a:latin typeface="Arial"/>
                <a:cs typeface="Arial"/>
              </a:rPr>
              <a:t> 	</a:t>
            </a:r>
            <a:r>
              <a:rPr sz="600" spc="-10" dirty="0">
                <a:latin typeface="Arial"/>
                <a:cs typeface="Arial"/>
              </a:rPr>
              <a:t>products</a:t>
            </a:r>
            <a:endParaRPr sz="600" dirty="0">
              <a:latin typeface="Arial"/>
              <a:cs typeface="Arial"/>
            </a:endParaRPr>
          </a:p>
          <a:p>
            <a:pPr marL="61594" indent="-48895" algn="just">
              <a:lnSpc>
                <a:spcPct val="100000"/>
              </a:lnSpc>
              <a:spcBef>
                <a:spcPts val="280"/>
              </a:spcBef>
              <a:buChar char="∙"/>
              <a:tabLst>
                <a:tab pos="61594" algn="l"/>
              </a:tabLst>
            </a:pPr>
            <a:r>
              <a:rPr sz="600" spc="-60" dirty="0">
                <a:latin typeface="Arial"/>
                <a:cs typeface="Arial"/>
              </a:rPr>
              <a:t>1b.</a:t>
            </a:r>
            <a:r>
              <a:rPr sz="600" spc="5" dirty="0">
                <a:latin typeface="Arial"/>
                <a:cs typeface="Arial"/>
              </a:rPr>
              <a:t> </a:t>
            </a:r>
            <a:r>
              <a:rPr sz="600" spc="-40" dirty="0">
                <a:latin typeface="Arial"/>
                <a:cs typeface="Arial"/>
              </a:rPr>
              <a:t>PEFC/FSC</a:t>
            </a:r>
            <a:r>
              <a:rPr sz="600" spc="5" dirty="0">
                <a:latin typeface="Arial"/>
                <a:cs typeface="Arial"/>
              </a:rPr>
              <a:t> </a:t>
            </a:r>
            <a:r>
              <a:rPr sz="600" spc="-10" dirty="0">
                <a:latin typeface="Arial"/>
                <a:cs typeface="Arial"/>
              </a:rPr>
              <a:t>certified</a:t>
            </a:r>
            <a:endParaRPr sz="600" dirty="0">
              <a:latin typeface="Arial"/>
              <a:cs typeface="Arial"/>
            </a:endParaRPr>
          </a:p>
        </p:txBody>
      </p:sp>
      <p:sp>
        <p:nvSpPr>
          <p:cNvPr id="84" name="object 84"/>
          <p:cNvSpPr txBox="1"/>
          <p:nvPr/>
        </p:nvSpPr>
        <p:spPr>
          <a:xfrm>
            <a:off x="10133793" y="3046047"/>
            <a:ext cx="826769" cy="685800"/>
          </a:xfrm>
          <a:prstGeom prst="rect">
            <a:avLst/>
          </a:prstGeom>
        </p:spPr>
        <p:txBody>
          <a:bodyPr vert="horz" wrap="square" lIns="0" tIns="12700" rIns="0" bIns="0" rtlCol="0">
            <a:spAutoFit/>
          </a:bodyPr>
          <a:lstStyle/>
          <a:p>
            <a:pPr marL="60960" marR="74930" indent="-48895">
              <a:lnSpc>
                <a:spcPct val="111100"/>
              </a:lnSpc>
              <a:spcBef>
                <a:spcPts val="100"/>
              </a:spcBef>
              <a:buChar char="∙"/>
              <a:tabLst>
                <a:tab pos="63500" algn="l"/>
              </a:tabLst>
            </a:pPr>
            <a:r>
              <a:rPr sz="600" spc="-10" dirty="0">
                <a:latin typeface="Arial"/>
                <a:cs typeface="Arial"/>
              </a:rPr>
              <a:t>2a. </a:t>
            </a:r>
            <a:r>
              <a:rPr sz="600" spc="-55" dirty="0">
                <a:latin typeface="Arial"/>
                <a:cs typeface="Arial"/>
              </a:rPr>
              <a:t>10-</a:t>
            </a:r>
            <a:r>
              <a:rPr sz="600" spc="-70" dirty="0">
                <a:latin typeface="Arial"/>
                <a:cs typeface="Arial"/>
              </a:rPr>
              <a:t>15%</a:t>
            </a:r>
            <a:r>
              <a:rPr sz="600" spc="-5" dirty="0">
                <a:latin typeface="Arial"/>
                <a:cs typeface="Arial"/>
              </a:rPr>
              <a:t> </a:t>
            </a:r>
            <a:r>
              <a:rPr sz="600" spc="-10" dirty="0">
                <a:latin typeface="Arial"/>
                <a:cs typeface="Arial"/>
              </a:rPr>
              <a:t>reduction</a:t>
            </a:r>
            <a:r>
              <a:rPr sz="600" spc="500" dirty="0">
                <a:latin typeface="Arial"/>
                <a:cs typeface="Arial"/>
              </a:rPr>
              <a:t> 	</a:t>
            </a:r>
            <a:r>
              <a:rPr sz="600" spc="-30" dirty="0">
                <a:latin typeface="Arial"/>
                <a:cs typeface="Arial"/>
              </a:rPr>
              <a:t>(202</a:t>
            </a:r>
            <a:r>
              <a:rPr lang="nb-NO" sz="600" spc="-30" dirty="0">
                <a:latin typeface="Arial"/>
                <a:cs typeface="Arial"/>
              </a:rPr>
              <a:t>2</a:t>
            </a:r>
            <a:r>
              <a:rPr sz="600" spc="-10" dirty="0">
                <a:latin typeface="Arial"/>
                <a:cs typeface="Arial"/>
              </a:rPr>
              <a:t> base Year)</a:t>
            </a:r>
            <a:endParaRPr sz="600" dirty="0">
              <a:latin typeface="Arial"/>
              <a:cs typeface="Arial"/>
            </a:endParaRPr>
          </a:p>
          <a:p>
            <a:pPr marL="60960" marR="38100" indent="-48895">
              <a:lnSpc>
                <a:spcPct val="111100"/>
              </a:lnSpc>
              <a:spcBef>
                <a:spcPts val="200"/>
              </a:spcBef>
              <a:buChar char="∙"/>
              <a:tabLst>
                <a:tab pos="63500" algn="l"/>
              </a:tabLst>
            </a:pPr>
            <a:r>
              <a:rPr sz="600" dirty="0">
                <a:latin typeface="Arial"/>
                <a:cs typeface="Arial"/>
              </a:rPr>
              <a:t>2b.</a:t>
            </a:r>
            <a:r>
              <a:rPr sz="600" spc="-25" dirty="0">
                <a:latin typeface="Arial"/>
                <a:cs typeface="Arial"/>
              </a:rPr>
              <a:t> </a:t>
            </a:r>
            <a:r>
              <a:rPr sz="600" spc="-10" dirty="0">
                <a:latin typeface="Arial"/>
                <a:cs typeface="Arial"/>
              </a:rPr>
              <a:t>Become</a:t>
            </a:r>
            <a:r>
              <a:rPr sz="600" spc="-15" dirty="0">
                <a:latin typeface="Arial"/>
                <a:cs typeface="Arial"/>
              </a:rPr>
              <a:t> </a:t>
            </a:r>
            <a:r>
              <a:rPr sz="600" dirty="0">
                <a:latin typeface="Arial"/>
                <a:cs typeface="Arial"/>
              </a:rPr>
              <a:t>Net</a:t>
            </a:r>
            <a:r>
              <a:rPr sz="600" spc="-10" dirty="0">
                <a:latin typeface="Arial"/>
                <a:cs typeface="Arial"/>
              </a:rPr>
              <a:t> </a:t>
            </a:r>
            <a:r>
              <a:rPr sz="600" spc="-20" dirty="0">
                <a:latin typeface="Arial"/>
                <a:cs typeface="Arial"/>
              </a:rPr>
              <a:t>Zero</a:t>
            </a:r>
            <a:r>
              <a:rPr sz="600" spc="500" dirty="0">
                <a:latin typeface="Arial"/>
                <a:cs typeface="Arial"/>
              </a:rPr>
              <a:t> 	</a:t>
            </a:r>
            <a:r>
              <a:rPr sz="600" dirty="0">
                <a:latin typeface="Arial"/>
                <a:cs typeface="Arial"/>
              </a:rPr>
              <a:t>by</a:t>
            </a:r>
            <a:r>
              <a:rPr sz="600" spc="25" dirty="0">
                <a:latin typeface="Arial"/>
                <a:cs typeface="Arial"/>
              </a:rPr>
              <a:t> </a:t>
            </a:r>
            <a:r>
              <a:rPr sz="600" dirty="0">
                <a:latin typeface="Arial"/>
                <a:cs typeface="Arial"/>
              </a:rPr>
              <a:t>2050</a:t>
            </a:r>
            <a:r>
              <a:rPr sz="600" spc="25" dirty="0">
                <a:latin typeface="Arial"/>
                <a:cs typeface="Arial"/>
              </a:rPr>
              <a:t> </a:t>
            </a:r>
            <a:r>
              <a:rPr sz="600" spc="-10" dirty="0">
                <a:latin typeface="Arial"/>
                <a:cs typeface="Arial"/>
              </a:rPr>
              <a:t>(SBT)</a:t>
            </a:r>
            <a:endParaRPr sz="600" dirty="0">
              <a:latin typeface="Arial"/>
              <a:cs typeface="Arial"/>
            </a:endParaRPr>
          </a:p>
          <a:p>
            <a:pPr marL="60960" marR="5080" indent="-48895">
              <a:lnSpc>
                <a:spcPct val="111100"/>
              </a:lnSpc>
              <a:spcBef>
                <a:spcPts val="200"/>
              </a:spcBef>
              <a:buChar char="∙"/>
              <a:tabLst>
                <a:tab pos="63500" algn="l"/>
              </a:tabLst>
            </a:pPr>
            <a:r>
              <a:rPr sz="600" dirty="0">
                <a:latin typeface="Arial"/>
                <a:cs typeface="Arial"/>
              </a:rPr>
              <a:t>2c.</a:t>
            </a:r>
            <a:r>
              <a:rPr sz="600" spc="-20" dirty="0">
                <a:latin typeface="Arial"/>
                <a:cs typeface="Arial"/>
              </a:rPr>
              <a:t> </a:t>
            </a:r>
            <a:r>
              <a:rPr sz="600" spc="-10" dirty="0">
                <a:latin typeface="Arial"/>
                <a:cs typeface="Arial"/>
              </a:rPr>
              <a:t>Maintain</a:t>
            </a:r>
            <a:r>
              <a:rPr sz="600" spc="-15" dirty="0">
                <a:latin typeface="Arial"/>
                <a:cs typeface="Arial"/>
              </a:rPr>
              <a:t> </a:t>
            </a:r>
            <a:r>
              <a:rPr sz="600" spc="-25" dirty="0">
                <a:latin typeface="Arial"/>
                <a:cs typeface="Arial"/>
              </a:rPr>
              <a:t>ISO</a:t>
            </a:r>
            <a:r>
              <a:rPr sz="600" spc="-15" dirty="0">
                <a:latin typeface="Arial"/>
                <a:cs typeface="Arial"/>
              </a:rPr>
              <a:t> </a:t>
            </a:r>
            <a:r>
              <a:rPr sz="600" spc="-45" dirty="0">
                <a:latin typeface="Arial"/>
                <a:cs typeface="Arial"/>
              </a:rPr>
              <a:t>14001</a:t>
            </a:r>
            <a:r>
              <a:rPr sz="600" spc="500" dirty="0">
                <a:latin typeface="Arial"/>
                <a:cs typeface="Arial"/>
              </a:rPr>
              <a:t> 	</a:t>
            </a:r>
            <a:r>
              <a:rPr sz="600" spc="-10" dirty="0">
                <a:latin typeface="Arial"/>
                <a:cs typeface="Arial"/>
              </a:rPr>
              <a:t>certification</a:t>
            </a:r>
            <a:endParaRPr sz="600" dirty="0">
              <a:latin typeface="Arial"/>
              <a:cs typeface="Arial"/>
            </a:endParaRPr>
          </a:p>
        </p:txBody>
      </p:sp>
      <p:sp>
        <p:nvSpPr>
          <p:cNvPr id="89" name="object 89"/>
          <p:cNvSpPr txBox="1"/>
          <p:nvPr/>
        </p:nvSpPr>
        <p:spPr>
          <a:xfrm>
            <a:off x="10186580" y="4158192"/>
            <a:ext cx="900519" cy="246221"/>
          </a:xfrm>
          <a:prstGeom prst="rect">
            <a:avLst/>
          </a:prstGeom>
        </p:spPr>
        <p:txBody>
          <a:bodyPr vert="horz" wrap="square" lIns="0" tIns="22860" rIns="0" bIns="0" rtlCol="0">
            <a:spAutoFit/>
          </a:bodyPr>
          <a:lstStyle/>
          <a:p>
            <a:pPr marL="61594" indent="-48895">
              <a:lnSpc>
                <a:spcPct val="100000"/>
              </a:lnSpc>
              <a:spcBef>
                <a:spcPts val="180"/>
              </a:spcBef>
              <a:buChar char="∙"/>
              <a:tabLst>
                <a:tab pos="61594" algn="l"/>
              </a:tabLst>
            </a:pPr>
            <a:r>
              <a:rPr sz="600" spc="-20" dirty="0">
                <a:latin typeface="Arial"/>
                <a:cs typeface="Arial"/>
              </a:rPr>
              <a:t>3a.</a:t>
            </a:r>
            <a:r>
              <a:rPr sz="600" spc="-10" dirty="0">
                <a:latin typeface="Arial"/>
                <a:cs typeface="Arial"/>
              </a:rPr>
              <a:t> </a:t>
            </a:r>
            <a:r>
              <a:rPr sz="600" spc="-25" dirty="0">
                <a:latin typeface="Arial"/>
                <a:cs typeface="Arial"/>
              </a:rPr>
              <a:t>≤4%</a:t>
            </a:r>
            <a:r>
              <a:rPr lang="nb-NO" sz="600" dirty="0">
                <a:latin typeface="Arial"/>
                <a:cs typeface="Arial"/>
              </a:rPr>
              <a:t> </a:t>
            </a:r>
            <a:r>
              <a:rPr sz="600" spc="-30" dirty="0">
                <a:latin typeface="Arial"/>
                <a:cs typeface="Arial"/>
              </a:rPr>
              <a:t>(202</a:t>
            </a:r>
            <a:r>
              <a:rPr lang="nb-NO" sz="600" spc="-30" dirty="0">
                <a:latin typeface="Arial"/>
                <a:cs typeface="Arial"/>
              </a:rPr>
              <a:t>2</a:t>
            </a:r>
            <a:r>
              <a:rPr sz="600" spc="-10" dirty="0">
                <a:latin typeface="Arial"/>
                <a:cs typeface="Arial"/>
              </a:rPr>
              <a:t> base year)</a:t>
            </a:r>
            <a:endParaRPr sz="600" dirty="0">
              <a:latin typeface="Arial"/>
              <a:cs typeface="Arial"/>
            </a:endParaRPr>
          </a:p>
          <a:p>
            <a:pPr marL="61594" indent="-48895">
              <a:lnSpc>
                <a:spcPct val="100000"/>
              </a:lnSpc>
              <a:spcBef>
                <a:spcPts val="280"/>
              </a:spcBef>
              <a:buChar char="∙"/>
              <a:tabLst>
                <a:tab pos="61594" algn="l"/>
              </a:tabLst>
            </a:pPr>
            <a:r>
              <a:rPr sz="600" spc="-10" dirty="0">
                <a:latin typeface="Arial"/>
                <a:cs typeface="Arial"/>
              </a:rPr>
              <a:t>3b. </a:t>
            </a:r>
            <a:r>
              <a:rPr sz="600" dirty="0">
                <a:latin typeface="Arial"/>
                <a:cs typeface="Arial"/>
              </a:rPr>
              <a:t>0.023</a:t>
            </a:r>
            <a:r>
              <a:rPr sz="600" spc="-5" dirty="0">
                <a:latin typeface="Arial"/>
                <a:cs typeface="Arial"/>
              </a:rPr>
              <a:t> </a:t>
            </a:r>
            <a:r>
              <a:rPr sz="600" spc="-10" dirty="0">
                <a:latin typeface="Arial"/>
                <a:cs typeface="Arial"/>
              </a:rPr>
              <a:t>kg/m2</a:t>
            </a:r>
            <a:endParaRPr sz="600" dirty="0">
              <a:latin typeface="Arial"/>
              <a:cs typeface="Arial"/>
            </a:endParaRPr>
          </a:p>
        </p:txBody>
      </p:sp>
      <p:sp>
        <p:nvSpPr>
          <p:cNvPr id="94" name="object 94"/>
          <p:cNvSpPr txBox="1"/>
          <p:nvPr/>
        </p:nvSpPr>
        <p:spPr>
          <a:xfrm>
            <a:off x="10186581" y="5497454"/>
            <a:ext cx="863600" cy="635635"/>
          </a:xfrm>
          <a:prstGeom prst="rect">
            <a:avLst/>
          </a:prstGeom>
        </p:spPr>
        <p:txBody>
          <a:bodyPr vert="horz" wrap="square" lIns="0" tIns="48260" rIns="0" bIns="0" rtlCol="0">
            <a:spAutoFit/>
          </a:bodyPr>
          <a:lstStyle/>
          <a:p>
            <a:pPr marL="61594" indent="-48895">
              <a:lnSpc>
                <a:spcPct val="100000"/>
              </a:lnSpc>
              <a:spcBef>
                <a:spcPts val="380"/>
              </a:spcBef>
              <a:buChar char="∙"/>
              <a:tabLst>
                <a:tab pos="61594" algn="l"/>
              </a:tabLst>
            </a:pPr>
            <a:r>
              <a:rPr sz="600" spc="-20">
                <a:latin typeface="Arial"/>
                <a:cs typeface="Arial"/>
              </a:rPr>
              <a:t>4a.</a:t>
            </a:r>
            <a:r>
              <a:rPr sz="600" spc="-10">
                <a:latin typeface="Arial"/>
                <a:cs typeface="Arial"/>
              </a:rPr>
              <a:t> </a:t>
            </a:r>
            <a:r>
              <a:rPr sz="600" spc="-25">
                <a:latin typeface="Arial"/>
                <a:cs typeface="Arial"/>
              </a:rPr>
              <a:t>50</a:t>
            </a:r>
            <a:endParaRPr sz="600">
              <a:latin typeface="Arial"/>
              <a:cs typeface="Arial"/>
            </a:endParaRPr>
          </a:p>
          <a:p>
            <a:pPr marL="61594" indent="-48895">
              <a:lnSpc>
                <a:spcPct val="100000"/>
              </a:lnSpc>
              <a:spcBef>
                <a:spcPts val="280"/>
              </a:spcBef>
              <a:buChar char="∙"/>
              <a:tabLst>
                <a:tab pos="61594" algn="l"/>
              </a:tabLst>
            </a:pPr>
            <a:r>
              <a:rPr sz="600" spc="-10">
                <a:latin typeface="Arial"/>
                <a:cs typeface="Arial"/>
              </a:rPr>
              <a:t>4b.</a:t>
            </a:r>
            <a:r>
              <a:rPr sz="600" spc="-25">
                <a:latin typeface="Arial"/>
                <a:cs typeface="Arial"/>
              </a:rPr>
              <a:t> </a:t>
            </a:r>
            <a:r>
              <a:rPr sz="600">
                <a:latin typeface="Arial"/>
                <a:cs typeface="Arial"/>
              </a:rPr>
              <a:t>Below</a:t>
            </a:r>
            <a:r>
              <a:rPr sz="600" spc="-25">
                <a:latin typeface="Arial"/>
                <a:cs typeface="Arial"/>
              </a:rPr>
              <a:t> </a:t>
            </a:r>
            <a:r>
              <a:rPr sz="600" spc="-35">
                <a:latin typeface="Arial"/>
                <a:cs typeface="Arial"/>
              </a:rPr>
              <a:t>5%</a:t>
            </a:r>
            <a:endParaRPr sz="600">
              <a:latin typeface="Arial"/>
              <a:cs typeface="Arial"/>
            </a:endParaRPr>
          </a:p>
          <a:p>
            <a:pPr marL="61594" indent="-48895">
              <a:lnSpc>
                <a:spcPct val="100000"/>
              </a:lnSpc>
              <a:spcBef>
                <a:spcPts val="280"/>
              </a:spcBef>
              <a:buChar char="∙"/>
              <a:tabLst>
                <a:tab pos="61594" algn="l"/>
              </a:tabLst>
            </a:pPr>
            <a:r>
              <a:rPr sz="600" spc="-10">
                <a:latin typeface="Arial"/>
                <a:cs typeface="Arial"/>
              </a:rPr>
              <a:t>4c.</a:t>
            </a:r>
            <a:r>
              <a:rPr sz="600" spc="-25">
                <a:latin typeface="Arial"/>
                <a:cs typeface="Arial"/>
              </a:rPr>
              <a:t> </a:t>
            </a:r>
            <a:r>
              <a:rPr sz="600">
                <a:latin typeface="Arial"/>
                <a:cs typeface="Arial"/>
              </a:rPr>
              <a:t>Below</a:t>
            </a:r>
            <a:r>
              <a:rPr sz="600" spc="-25">
                <a:latin typeface="Arial"/>
                <a:cs typeface="Arial"/>
              </a:rPr>
              <a:t> </a:t>
            </a:r>
            <a:r>
              <a:rPr sz="600" spc="-20">
                <a:latin typeface="Arial"/>
                <a:cs typeface="Arial"/>
              </a:rPr>
              <a:t>1.5%</a:t>
            </a:r>
            <a:endParaRPr sz="600">
              <a:latin typeface="Arial"/>
              <a:cs typeface="Arial"/>
            </a:endParaRPr>
          </a:p>
          <a:p>
            <a:pPr marL="60960" marR="5080" indent="-48895">
              <a:lnSpc>
                <a:spcPct val="111100"/>
              </a:lnSpc>
              <a:spcBef>
                <a:spcPts val="200"/>
              </a:spcBef>
              <a:buChar char="∙"/>
              <a:tabLst>
                <a:tab pos="63500" algn="l"/>
              </a:tabLst>
            </a:pPr>
            <a:r>
              <a:rPr sz="600">
                <a:latin typeface="Arial"/>
                <a:cs typeface="Arial"/>
              </a:rPr>
              <a:t>4d.</a:t>
            </a:r>
            <a:r>
              <a:rPr sz="600" spc="-40">
                <a:latin typeface="Arial"/>
                <a:cs typeface="Arial"/>
              </a:rPr>
              <a:t> </a:t>
            </a:r>
            <a:r>
              <a:rPr sz="600" spc="-10">
                <a:latin typeface="Arial"/>
                <a:cs typeface="Arial"/>
              </a:rPr>
              <a:t>Increase</a:t>
            </a:r>
            <a:r>
              <a:rPr sz="600" spc="-30">
                <a:latin typeface="Arial"/>
                <a:cs typeface="Arial"/>
              </a:rPr>
              <a:t> </a:t>
            </a:r>
            <a:r>
              <a:rPr sz="600">
                <a:latin typeface="Arial"/>
                <a:cs typeface="Arial"/>
              </a:rPr>
              <a:t>women</a:t>
            </a:r>
            <a:r>
              <a:rPr sz="600" spc="-35">
                <a:latin typeface="Arial"/>
                <a:cs typeface="Arial"/>
              </a:rPr>
              <a:t> </a:t>
            </a:r>
            <a:r>
              <a:rPr sz="600" spc="-50">
                <a:latin typeface="Arial"/>
                <a:cs typeface="Arial"/>
              </a:rPr>
              <a:t>%</a:t>
            </a:r>
            <a:r>
              <a:rPr sz="600" spc="500">
                <a:latin typeface="Arial"/>
                <a:cs typeface="Arial"/>
              </a:rPr>
              <a:t> 	</a:t>
            </a:r>
            <a:r>
              <a:rPr sz="600" spc="-10">
                <a:latin typeface="Arial"/>
                <a:cs typeface="Arial"/>
              </a:rPr>
              <a:t>total, </a:t>
            </a:r>
            <a:r>
              <a:rPr sz="600" spc="-25">
                <a:latin typeface="Arial"/>
                <a:cs typeface="Arial"/>
              </a:rPr>
              <a:t>25%</a:t>
            </a:r>
            <a:r>
              <a:rPr sz="600" spc="-5">
                <a:latin typeface="Arial"/>
                <a:cs typeface="Arial"/>
              </a:rPr>
              <a:t> </a:t>
            </a:r>
            <a:r>
              <a:rPr sz="600">
                <a:latin typeface="Arial"/>
                <a:cs typeface="Arial"/>
              </a:rPr>
              <a:t>in</a:t>
            </a:r>
            <a:r>
              <a:rPr sz="600" spc="-5">
                <a:latin typeface="Arial"/>
                <a:cs typeface="Arial"/>
              </a:rPr>
              <a:t> </a:t>
            </a:r>
            <a:r>
              <a:rPr sz="600" spc="-10">
                <a:latin typeface="Arial"/>
                <a:cs typeface="Arial"/>
              </a:rPr>
              <a:t>production</a:t>
            </a:r>
            <a:endParaRPr sz="600">
              <a:latin typeface="Arial"/>
              <a:cs typeface="Arial"/>
            </a:endParaRPr>
          </a:p>
        </p:txBody>
      </p:sp>
      <p:sp>
        <p:nvSpPr>
          <p:cNvPr id="99" name="object 99"/>
          <p:cNvSpPr txBox="1"/>
          <p:nvPr/>
        </p:nvSpPr>
        <p:spPr>
          <a:xfrm>
            <a:off x="10186581" y="6564663"/>
            <a:ext cx="900518" cy="734817"/>
          </a:xfrm>
          <a:prstGeom prst="rect">
            <a:avLst/>
          </a:prstGeom>
        </p:spPr>
        <p:txBody>
          <a:bodyPr vert="horz" wrap="square" lIns="0" tIns="12700" rIns="0" bIns="0" rtlCol="0">
            <a:spAutoFit/>
          </a:bodyPr>
          <a:lstStyle/>
          <a:p>
            <a:pPr marL="60960" marR="11430" indent="-48895">
              <a:lnSpc>
                <a:spcPct val="111100"/>
              </a:lnSpc>
              <a:spcBef>
                <a:spcPts val="100"/>
              </a:spcBef>
              <a:buChar char="∙"/>
              <a:tabLst>
                <a:tab pos="63500" algn="l"/>
              </a:tabLst>
            </a:pPr>
            <a:r>
              <a:rPr lang="en-US" sz="600" spc="-10" dirty="0">
                <a:latin typeface="Arial"/>
                <a:cs typeface="Arial"/>
              </a:rPr>
              <a:t>5a. Best-in-class supply chain management</a:t>
            </a:r>
          </a:p>
          <a:p>
            <a:pPr marL="60960" marR="11430" indent="-48895">
              <a:lnSpc>
                <a:spcPct val="111100"/>
              </a:lnSpc>
              <a:spcBef>
                <a:spcPts val="100"/>
              </a:spcBef>
              <a:buChar char="∙"/>
              <a:tabLst>
                <a:tab pos="63500" algn="l"/>
              </a:tabLst>
            </a:pPr>
            <a:r>
              <a:rPr lang="en-US" sz="600" spc="-10" dirty="0">
                <a:latin typeface="Arial"/>
                <a:cs typeface="Arial"/>
              </a:rPr>
              <a:t>5b. Whistleblower channel and policy included in HRM system, and all employes informed</a:t>
            </a:r>
          </a:p>
        </p:txBody>
      </p:sp>
      <p:sp>
        <p:nvSpPr>
          <p:cNvPr id="75" name="object 75"/>
          <p:cNvSpPr txBox="1"/>
          <p:nvPr/>
        </p:nvSpPr>
        <p:spPr>
          <a:xfrm>
            <a:off x="9513877" y="1536791"/>
            <a:ext cx="228600" cy="132080"/>
          </a:xfrm>
          <a:prstGeom prst="rect">
            <a:avLst/>
          </a:prstGeom>
        </p:spPr>
        <p:txBody>
          <a:bodyPr vert="horz" wrap="square" lIns="0" tIns="12700" rIns="0" bIns="0" rtlCol="0">
            <a:spAutoFit/>
          </a:bodyPr>
          <a:lstStyle/>
          <a:p>
            <a:pPr marL="12700">
              <a:lnSpc>
                <a:spcPct val="100000"/>
              </a:lnSpc>
              <a:spcBef>
                <a:spcPts val="100"/>
              </a:spcBef>
            </a:pPr>
            <a:r>
              <a:rPr sz="700" spc="-60" dirty="0">
                <a:latin typeface="Arial Black"/>
                <a:cs typeface="Arial Black"/>
              </a:rPr>
              <a:t>KPIS</a:t>
            </a:r>
            <a:endParaRPr sz="700" dirty="0">
              <a:latin typeface="Arial Black"/>
              <a:cs typeface="Arial Black"/>
            </a:endParaRPr>
          </a:p>
        </p:txBody>
      </p:sp>
      <p:sp>
        <p:nvSpPr>
          <p:cNvPr id="80" name="object 80"/>
          <p:cNvSpPr txBox="1"/>
          <p:nvPr/>
        </p:nvSpPr>
        <p:spPr>
          <a:xfrm>
            <a:off x="9196591" y="2051385"/>
            <a:ext cx="856615" cy="579133"/>
          </a:xfrm>
          <a:prstGeom prst="rect">
            <a:avLst/>
          </a:prstGeom>
        </p:spPr>
        <p:txBody>
          <a:bodyPr vert="horz" wrap="square" lIns="0" tIns="12700" rIns="0" bIns="0" rtlCol="0">
            <a:spAutoFit/>
          </a:bodyPr>
          <a:lstStyle/>
          <a:p>
            <a:pPr marL="60960" marR="5080" indent="-48895">
              <a:lnSpc>
                <a:spcPct val="111100"/>
              </a:lnSpc>
              <a:spcBef>
                <a:spcPts val="100"/>
              </a:spcBef>
              <a:buChar char="∙"/>
              <a:tabLst>
                <a:tab pos="63500" algn="l"/>
              </a:tabLst>
            </a:pPr>
            <a:r>
              <a:rPr sz="600" spc="-70" dirty="0">
                <a:latin typeface="Arial"/>
                <a:cs typeface="Arial"/>
              </a:rPr>
              <a:t>1a.</a:t>
            </a:r>
            <a:r>
              <a:rPr sz="600" spc="-15" dirty="0">
                <a:latin typeface="Arial"/>
                <a:cs typeface="Arial"/>
              </a:rPr>
              <a:t> </a:t>
            </a:r>
            <a:r>
              <a:rPr sz="600" spc="-10" dirty="0">
                <a:latin typeface="Arial"/>
                <a:cs typeface="Arial"/>
              </a:rPr>
              <a:t>Glue </a:t>
            </a:r>
            <a:r>
              <a:rPr sz="600" dirty="0">
                <a:latin typeface="Arial"/>
                <a:cs typeface="Arial"/>
              </a:rPr>
              <a:t>/</a:t>
            </a:r>
            <a:r>
              <a:rPr sz="600" spc="-10" dirty="0">
                <a:latin typeface="Arial"/>
                <a:cs typeface="Arial"/>
              </a:rPr>
              <a:t> laminate </a:t>
            </a:r>
            <a:r>
              <a:rPr sz="600" dirty="0">
                <a:latin typeface="Arial"/>
                <a:cs typeface="Arial"/>
              </a:rPr>
              <a:t>-</a:t>
            </a:r>
            <a:r>
              <a:rPr sz="600" spc="-10" dirty="0">
                <a:latin typeface="Arial"/>
                <a:cs typeface="Arial"/>
              </a:rPr>
              <a:t> </a:t>
            </a:r>
            <a:r>
              <a:rPr sz="600" spc="-20" dirty="0">
                <a:latin typeface="Arial"/>
                <a:cs typeface="Arial"/>
              </a:rPr>
              <a:t>for-</a:t>
            </a:r>
            <a:r>
              <a:rPr sz="600" spc="500" dirty="0">
                <a:latin typeface="Arial"/>
                <a:cs typeface="Arial"/>
              </a:rPr>
              <a:t> 	</a:t>
            </a:r>
            <a:r>
              <a:rPr sz="600" spc="-10" dirty="0" err="1">
                <a:latin typeface="Arial"/>
                <a:cs typeface="Arial"/>
              </a:rPr>
              <a:t>maldehyde</a:t>
            </a:r>
            <a:r>
              <a:rPr sz="600" spc="15" dirty="0">
                <a:latin typeface="Arial"/>
                <a:cs typeface="Arial"/>
              </a:rPr>
              <a:t> </a:t>
            </a:r>
            <a:r>
              <a:rPr sz="600" spc="-10" dirty="0">
                <a:latin typeface="Arial"/>
                <a:cs typeface="Arial"/>
              </a:rPr>
              <a:t>reduction</a:t>
            </a:r>
            <a:endParaRPr sz="600" dirty="0">
              <a:latin typeface="Arial"/>
              <a:cs typeface="Arial"/>
            </a:endParaRPr>
          </a:p>
          <a:p>
            <a:pPr marL="60960" marR="110489" indent="-48895">
              <a:lnSpc>
                <a:spcPct val="111100"/>
              </a:lnSpc>
              <a:spcBef>
                <a:spcPts val="200"/>
              </a:spcBef>
              <a:buChar char="∙"/>
              <a:tabLst>
                <a:tab pos="63500" algn="l"/>
              </a:tabLst>
            </a:pPr>
            <a:r>
              <a:rPr sz="600" spc="-60" dirty="0">
                <a:latin typeface="Arial"/>
                <a:cs typeface="Arial"/>
              </a:rPr>
              <a:t>1b.</a:t>
            </a:r>
            <a:r>
              <a:rPr sz="600" spc="40" dirty="0">
                <a:latin typeface="Arial"/>
                <a:cs typeface="Arial"/>
              </a:rPr>
              <a:t> </a:t>
            </a:r>
            <a:r>
              <a:rPr sz="600" spc="-20" dirty="0">
                <a:latin typeface="Arial"/>
                <a:cs typeface="Arial"/>
              </a:rPr>
              <a:t>Sustainable</a:t>
            </a:r>
            <a:r>
              <a:rPr sz="600" spc="40" dirty="0">
                <a:latin typeface="Arial"/>
                <a:cs typeface="Arial"/>
              </a:rPr>
              <a:t> </a:t>
            </a:r>
            <a:r>
              <a:rPr sz="600" spc="-20" dirty="0">
                <a:latin typeface="Arial"/>
                <a:cs typeface="Arial"/>
              </a:rPr>
              <a:t>main</a:t>
            </a:r>
            <a:r>
              <a:rPr sz="600" spc="500" dirty="0">
                <a:latin typeface="Arial"/>
                <a:cs typeface="Arial"/>
              </a:rPr>
              <a:t> 	</a:t>
            </a:r>
            <a:r>
              <a:rPr sz="600" spc="-10" dirty="0">
                <a:latin typeface="Arial"/>
                <a:cs typeface="Arial"/>
              </a:rPr>
              <a:t>raw</a:t>
            </a:r>
            <a:r>
              <a:rPr sz="600" spc="-15" dirty="0">
                <a:latin typeface="Arial"/>
                <a:cs typeface="Arial"/>
              </a:rPr>
              <a:t> </a:t>
            </a:r>
            <a:r>
              <a:rPr sz="600" spc="-10" dirty="0">
                <a:latin typeface="Arial"/>
                <a:cs typeface="Arial"/>
              </a:rPr>
              <a:t>materials</a:t>
            </a:r>
            <a:endParaRPr sz="600" dirty="0">
              <a:latin typeface="Arial"/>
              <a:cs typeface="Arial"/>
            </a:endParaRPr>
          </a:p>
          <a:p>
            <a:pPr marL="61594" indent="-48895">
              <a:lnSpc>
                <a:spcPct val="100000"/>
              </a:lnSpc>
              <a:spcBef>
                <a:spcPts val="280"/>
              </a:spcBef>
              <a:buChar char="∙"/>
              <a:tabLst>
                <a:tab pos="61594" algn="l"/>
              </a:tabLst>
            </a:pPr>
            <a:r>
              <a:rPr sz="600" spc="-45" dirty="0">
                <a:latin typeface="Arial"/>
                <a:cs typeface="Arial"/>
              </a:rPr>
              <a:t>(PEFC/FSC</a:t>
            </a:r>
            <a:r>
              <a:rPr sz="600" spc="40" dirty="0">
                <a:latin typeface="Arial"/>
                <a:cs typeface="Arial"/>
              </a:rPr>
              <a:t> </a:t>
            </a:r>
            <a:r>
              <a:rPr sz="600" spc="-25" dirty="0">
                <a:latin typeface="Arial"/>
                <a:cs typeface="Arial"/>
              </a:rPr>
              <a:t>%)</a:t>
            </a:r>
            <a:endParaRPr sz="600" dirty="0">
              <a:latin typeface="Arial"/>
              <a:cs typeface="Arial"/>
            </a:endParaRPr>
          </a:p>
        </p:txBody>
      </p:sp>
      <p:sp>
        <p:nvSpPr>
          <p:cNvPr id="85" name="object 85"/>
          <p:cNvSpPr txBox="1"/>
          <p:nvPr/>
        </p:nvSpPr>
        <p:spPr>
          <a:xfrm>
            <a:off x="9143803" y="3046047"/>
            <a:ext cx="859155" cy="584200"/>
          </a:xfrm>
          <a:prstGeom prst="rect">
            <a:avLst/>
          </a:prstGeom>
        </p:spPr>
        <p:txBody>
          <a:bodyPr vert="horz" wrap="square" lIns="0" tIns="12700" rIns="0" bIns="0" rtlCol="0">
            <a:spAutoFit/>
          </a:bodyPr>
          <a:lstStyle/>
          <a:p>
            <a:pPr marL="60960" marR="121285" indent="-48895">
              <a:lnSpc>
                <a:spcPct val="111100"/>
              </a:lnSpc>
              <a:spcBef>
                <a:spcPts val="100"/>
              </a:spcBef>
              <a:buChar char="∙"/>
              <a:tabLst>
                <a:tab pos="63500" algn="l"/>
              </a:tabLst>
            </a:pPr>
            <a:r>
              <a:rPr sz="600" spc="-10">
                <a:latin typeface="Arial"/>
                <a:cs typeface="Arial"/>
              </a:rPr>
              <a:t>2a.</a:t>
            </a:r>
            <a:r>
              <a:rPr sz="600" spc="-5">
                <a:latin typeface="Arial"/>
                <a:cs typeface="Arial"/>
              </a:rPr>
              <a:t> </a:t>
            </a:r>
            <a:r>
              <a:rPr sz="600" spc="-10">
                <a:latin typeface="Arial"/>
                <a:cs typeface="Arial"/>
              </a:rPr>
              <a:t>Electricity</a:t>
            </a:r>
            <a:r>
              <a:rPr sz="600">
                <a:latin typeface="Arial"/>
                <a:cs typeface="Arial"/>
              </a:rPr>
              <a:t> </a:t>
            </a:r>
            <a:r>
              <a:rPr sz="600" spc="-10">
                <a:latin typeface="Arial"/>
                <a:cs typeface="Arial"/>
              </a:rPr>
              <a:t>usage</a:t>
            </a:r>
            <a:r>
              <a:rPr sz="600" spc="500">
                <a:latin typeface="Arial"/>
                <a:cs typeface="Arial"/>
              </a:rPr>
              <a:t> 	</a:t>
            </a:r>
            <a:r>
              <a:rPr sz="600" spc="-10">
                <a:latin typeface="Arial"/>
                <a:cs typeface="Arial"/>
              </a:rPr>
              <a:t>(kwh/m2</a:t>
            </a:r>
            <a:r>
              <a:rPr sz="600" spc="5">
                <a:latin typeface="Arial"/>
                <a:cs typeface="Arial"/>
              </a:rPr>
              <a:t> </a:t>
            </a:r>
            <a:r>
              <a:rPr sz="600" spc="-10">
                <a:latin typeface="Arial"/>
                <a:cs typeface="Arial"/>
              </a:rPr>
              <a:t>produced)</a:t>
            </a:r>
            <a:endParaRPr sz="600">
              <a:latin typeface="Arial"/>
              <a:cs typeface="Arial"/>
            </a:endParaRPr>
          </a:p>
          <a:p>
            <a:pPr marL="61594" indent="-48895">
              <a:lnSpc>
                <a:spcPct val="100000"/>
              </a:lnSpc>
              <a:spcBef>
                <a:spcPts val="280"/>
              </a:spcBef>
              <a:buChar char="∙"/>
              <a:tabLst>
                <a:tab pos="61594" algn="l"/>
              </a:tabLst>
            </a:pPr>
            <a:r>
              <a:rPr sz="600">
                <a:latin typeface="Arial"/>
                <a:cs typeface="Arial"/>
              </a:rPr>
              <a:t>2b.</a:t>
            </a:r>
            <a:r>
              <a:rPr sz="600" spc="-10">
                <a:latin typeface="Arial"/>
                <a:cs typeface="Arial"/>
              </a:rPr>
              <a:t> </a:t>
            </a:r>
            <a:r>
              <a:rPr sz="600" spc="-35">
                <a:latin typeface="Arial"/>
                <a:cs typeface="Arial"/>
              </a:rPr>
              <a:t>GHG</a:t>
            </a:r>
            <a:r>
              <a:rPr sz="600" spc="-10">
                <a:latin typeface="Arial"/>
                <a:cs typeface="Arial"/>
              </a:rPr>
              <a:t> emissions</a:t>
            </a:r>
            <a:endParaRPr sz="600">
              <a:latin typeface="Arial"/>
              <a:cs typeface="Arial"/>
            </a:endParaRPr>
          </a:p>
          <a:p>
            <a:pPr marL="60960" marR="5080" indent="-48895">
              <a:lnSpc>
                <a:spcPct val="111100"/>
              </a:lnSpc>
              <a:spcBef>
                <a:spcPts val="200"/>
              </a:spcBef>
              <a:buChar char="∙"/>
              <a:tabLst>
                <a:tab pos="63500" algn="l"/>
              </a:tabLst>
            </a:pPr>
            <a:r>
              <a:rPr sz="600">
                <a:latin typeface="Arial"/>
                <a:cs typeface="Arial"/>
              </a:rPr>
              <a:t>2c.</a:t>
            </a:r>
            <a:r>
              <a:rPr sz="600" spc="-20">
                <a:latin typeface="Arial"/>
                <a:cs typeface="Arial"/>
              </a:rPr>
              <a:t> </a:t>
            </a:r>
            <a:r>
              <a:rPr sz="600" spc="-10">
                <a:latin typeface="Arial"/>
                <a:cs typeface="Arial"/>
              </a:rPr>
              <a:t>Environmental</a:t>
            </a:r>
            <a:r>
              <a:rPr sz="600" spc="-15">
                <a:latin typeface="Arial"/>
                <a:cs typeface="Arial"/>
              </a:rPr>
              <a:t> </a:t>
            </a:r>
            <a:r>
              <a:rPr sz="600" spc="-20">
                <a:latin typeface="Arial"/>
                <a:cs typeface="Arial"/>
              </a:rPr>
              <a:t>man-</a:t>
            </a:r>
            <a:r>
              <a:rPr sz="600" spc="500">
                <a:latin typeface="Arial"/>
                <a:cs typeface="Arial"/>
              </a:rPr>
              <a:t> 	</a:t>
            </a:r>
            <a:r>
              <a:rPr sz="600">
                <a:latin typeface="Arial"/>
                <a:cs typeface="Arial"/>
              </a:rPr>
              <a:t>agement</a:t>
            </a:r>
            <a:r>
              <a:rPr sz="600" spc="-40">
                <a:latin typeface="Arial"/>
                <a:cs typeface="Arial"/>
              </a:rPr>
              <a:t> </a:t>
            </a:r>
            <a:r>
              <a:rPr sz="600" spc="-10">
                <a:latin typeface="Arial"/>
                <a:cs typeface="Arial"/>
              </a:rPr>
              <a:t>system.</a:t>
            </a:r>
            <a:endParaRPr sz="600">
              <a:latin typeface="Arial"/>
              <a:cs typeface="Arial"/>
            </a:endParaRPr>
          </a:p>
        </p:txBody>
      </p:sp>
      <p:sp>
        <p:nvSpPr>
          <p:cNvPr id="90" name="object 90"/>
          <p:cNvSpPr txBox="1"/>
          <p:nvPr/>
        </p:nvSpPr>
        <p:spPr>
          <a:xfrm>
            <a:off x="9196591" y="4158192"/>
            <a:ext cx="840740" cy="457200"/>
          </a:xfrm>
          <a:prstGeom prst="rect">
            <a:avLst/>
          </a:prstGeom>
        </p:spPr>
        <p:txBody>
          <a:bodyPr vert="horz" wrap="square" lIns="0" tIns="12700" rIns="0" bIns="0" rtlCol="0">
            <a:spAutoFit/>
          </a:bodyPr>
          <a:lstStyle/>
          <a:p>
            <a:pPr marL="60960" marR="56515" indent="-48895">
              <a:lnSpc>
                <a:spcPct val="111100"/>
              </a:lnSpc>
              <a:spcBef>
                <a:spcPts val="100"/>
              </a:spcBef>
              <a:buChar char="∙"/>
              <a:tabLst>
                <a:tab pos="63500" algn="l"/>
              </a:tabLst>
            </a:pPr>
            <a:r>
              <a:rPr sz="600" spc="-20" dirty="0">
                <a:latin typeface="Arial"/>
                <a:cs typeface="Arial"/>
              </a:rPr>
              <a:t>3a.</a:t>
            </a:r>
            <a:r>
              <a:rPr sz="600" dirty="0">
                <a:latin typeface="Arial"/>
                <a:cs typeface="Arial"/>
              </a:rPr>
              <a:t> </a:t>
            </a:r>
            <a:r>
              <a:rPr sz="600" spc="-10" dirty="0">
                <a:latin typeface="Arial"/>
                <a:cs typeface="Arial"/>
              </a:rPr>
              <a:t>Product</a:t>
            </a:r>
            <a:r>
              <a:rPr sz="600" spc="5" dirty="0">
                <a:latin typeface="Arial"/>
                <a:cs typeface="Arial"/>
              </a:rPr>
              <a:t> </a:t>
            </a:r>
            <a:r>
              <a:rPr sz="600" spc="-10" dirty="0">
                <a:latin typeface="Arial"/>
                <a:cs typeface="Arial"/>
              </a:rPr>
              <a:t>waste</a:t>
            </a:r>
            <a:r>
              <a:rPr sz="600" spc="5" dirty="0">
                <a:latin typeface="Arial"/>
                <a:cs typeface="Arial"/>
              </a:rPr>
              <a:t> </a:t>
            </a:r>
            <a:r>
              <a:rPr sz="600" spc="-45" dirty="0">
                <a:latin typeface="Arial"/>
                <a:cs typeface="Arial"/>
              </a:rPr>
              <a:t>(%/</a:t>
            </a:r>
            <a:r>
              <a:rPr sz="600" spc="500" dirty="0">
                <a:latin typeface="Arial"/>
                <a:cs typeface="Arial"/>
              </a:rPr>
              <a:t> 	</a:t>
            </a:r>
            <a:r>
              <a:rPr sz="600" dirty="0">
                <a:latin typeface="Arial"/>
                <a:cs typeface="Arial"/>
              </a:rPr>
              <a:t>produced</a:t>
            </a:r>
            <a:r>
              <a:rPr sz="600" spc="-15" dirty="0">
                <a:latin typeface="Arial"/>
                <a:cs typeface="Arial"/>
              </a:rPr>
              <a:t> </a:t>
            </a:r>
            <a:r>
              <a:rPr sz="600" spc="-25" dirty="0">
                <a:latin typeface="Arial"/>
                <a:cs typeface="Arial"/>
              </a:rPr>
              <a:t>m2)</a:t>
            </a:r>
            <a:endParaRPr sz="600" dirty="0">
              <a:latin typeface="Arial"/>
              <a:cs typeface="Arial"/>
            </a:endParaRPr>
          </a:p>
          <a:p>
            <a:pPr marL="60960" marR="5080" indent="-48895">
              <a:lnSpc>
                <a:spcPct val="111100"/>
              </a:lnSpc>
              <a:spcBef>
                <a:spcPts val="200"/>
              </a:spcBef>
              <a:buChar char="∙"/>
              <a:tabLst>
                <a:tab pos="63500" algn="l"/>
              </a:tabLst>
            </a:pPr>
            <a:r>
              <a:rPr sz="600" spc="-10" dirty="0">
                <a:latin typeface="Arial"/>
                <a:cs typeface="Arial"/>
              </a:rPr>
              <a:t>3b.</a:t>
            </a:r>
            <a:r>
              <a:rPr sz="600" spc="5" dirty="0">
                <a:latin typeface="Arial"/>
                <a:cs typeface="Arial"/>
              </a:rPr>
              <a:t> </a:t>
            </a:r>
            <a:r>
              <a:rPr sz="600" spc="-25" dirty="0">
                <a:latin typeface="Arial"/>
                <a:cs typeface="Arial"/>
              </a:rPr>
              <a:t>Residual</a:t>
            </a:r>
            <a:r>
              <a:rPr sz="600" spc="5" dirty="0">
                <a:latin typeface="Arial"/>
                <a:cs typeface="Arial"/>
              </a:rPr>
              <a:t> </a:t>
            </a:r>
            <a:r>
              <a:rPr sz="600" spc="-10" dirty="0">
                <a:latin typeface="Arial"/>
                <a:cs typeface="Arial"/>
              </a:rPr>
              <a:t>waste</a:t>
            </a:r>
            <a:r>
              <a:rPr sz="600" spc="10" dirty="0">
                <a:latin typeface="Arial"/>
                <a:cs typeface="Arial"/>
              </a:rPr>
              <a:t> </a:t>
            </a:r>
            <a:r>
              <a:rPr sz="600" spc="-20" dirty="0">
                <a:latin typeface="Arial"/>
                <a:cs typeface="Arial"/>
              </a:rPr>
              <a:t>(kg/</a:t>
            </a:r>
            <a:r>
              <a:rPr sz="600" spc="500" dirty="0">
                <a:latin typeface="Arial"/>
                <a:cs typeface="Arial"/>
              </a:rPr>
              <a:t> 	</a:t>
            </a:r>
            <a:r>
              <a:rPr sz="600" dirty="0">
                <a:latin typeface="Arial"/>
                <a:cs typeface="Arial"/>
              </a:rPr>
              <a:t>m2</a:t>
            </a:r>
            <a:r>
              <a:rPr sz="600" spc="-15" dirty="0">
                <a:latin typeface="Arial"/>
                <a:cs typeface="Arial"/>
              </a:rPr>
              <a:t> </a:t>
            </a:r>
            <a:r>
              <a:rPr sz="600" spc="-10" dirty="0">
                <a:latin typeface="Arial"/>
                <a:cs typeface="Arial"/>
              </a:rPr>
              <a:t>produced)</a:t>
            </a:r>
            <a:endParaRPr sz="600" dirty="0">
              <a:latin typeface="Arial"/>
              <a:cs typeface="Arial"/>
            </a:endParaRPr>
          </a:p>
        </p:txBody>
      </p:sp>
      <p:sp>
        <p:nvSpPr>
          <p:cNvPr id="95" name="object 95"/>
          <p:cNvSpPr txBox="1"/>
          <p:nvPr/>
        </p:nvSpPr>
        <p:spPr>
          <a:xfrm>
            <a:off x="9196591" y="5522981"/>
            <a:ext cx="840740" cy="711200"/>
          </a:xfrm>
          <a:prstGeom prst="rect">
            <a:avLst/>
          </a:prstGeom>
        </p:spPr>
        <p:txBody>
          <a:bodyPr vert="horz" wrap="square" lIns="0" tIns="12700" rIns="0" bIns="0" rtlCol="0">
            <a:spAutoFit/>
          </a:bodyPr>
          <a:lstStyle/>
          <a:p>
            <a:pPr marL="60960" marR="62230" indent="-48895">
              <a:lnSpc>
                <a:spcPct val="111100"/>
              </a:lnSpc>
              <a:spcBef>
                <a:spcPts val="100"/>
              </a:spcBef>
              <a:buChar char="∙"/>
              <a:tabLst>
                <a:tab pos="63500" algn="l"/>
              </a:tabLst>
            </a:pPr>
            <a:r>
              <a:rPr sz="600" spc="-20" dirty="0">
                <a:latin typeface="Arial"/>
                <a:cs typeface="Arial"/>
              </a:rPr>
              <a:t>4a.</a:t>
            </a:r>
            <a:r>
              <a:rPr sz="600" spc="-15" dirty="0">
                <a:latin typeface="Arial"/>
                <a:cs typeface="Arial"/>
              </a:rPr>
              <a:t> </a:t>
            </a:r>
            <a:r>
              <a:rPr sz="600" spc="-10" dirty="0">
                <a:latin typeface="Arial"/>
                <a:cs typeface="Arial"/>
              </a:rPr>
              <a:t>Employee </a:t>
            </a:r>
            <a:r>
              <a:rPr sz="600" spc="-40" dirty="0">
                <a:latin typeface="Arial"/>
                <a:cs typeface="Arial"/>
              </a:rPr>
              <a:t>NPS</a:t>
            </a:r>
            <a:r>
              <a:rPr sz="600" spc="500" dirty="0">
                <a:latin typeface="Arial"/>
                <a:cs typeface="Arial"/>
              </a:rPr>
              <a:t> 	</a:t>
            </a:r>
            <a:r>
              <a:rPr sz="600" spc="-10" dirty="0">
                <a:latin typeface="Arial"/>
                <a:cs typeface="Arial"/>
              </a:rPr>
              <a:t>(</a:t>
            </a:r>
            <a:r>
              <a:rPr sz="600" spc="-10" dirty="0" err="1">
                <a:latin typeface="Arial"/>
                <a:cs typeface="Arial"/>
              </a:rPr>
              <a:t>eNPS</a:t>
            </a:r>
            <a:r>
              <a:rPr sz="600" spc="-10" dirty="0">
                <a:latin typeface="Arial"/>
                <a:cs typeface="Arial"/>
              </a:rPr>
              <a:t>)</a:t>
            </a:r>
            <a:endParaRPr sz="600" dirty="0">
              <a:latin typeface="Arial"/>
              <a:cs typeface="Arial"/>
            </a:endParaRPr>
          </a:p>
          <a:p>
            <a:pPr marL="61594" indent="-48895">
              <a:lnSpc>
                <a:spcPct val="100000"/>
              </a:lnSpc>
              <a:spcBef>
                <a:spcPts val="280"/>
              </a:spcBef>
              <a:buChar char="∙"/>
              <a:tabLst>
                <a:tab pos="61594" algn="l"/>
              </a:tabLst>
            </a:pPr>
            <a:r>
              <a:rPr sz="600" spc="-10" dirty="0">
                <a:latin typeface="Arial"/>
                <a:cs typeface="Arial"/>
              </a:rPr>
              <a:t>4b.</a:t>
            </a:r>
            <a:r>
              <a:rPr sz="600" spc="15" dirty="0">
                <a:latin typeface="Arial"/>
                <a:cs typeface="Arial"/>
              </a:rPr>
              <a:t> </a:t>
            </a:r>
            <a:r>
              <a:rPr sz="600" spc="-20" dirty="0">
                <a:latin typeface="Arial"/>
                <a:cs typeface="Arial"/>
              </a:rPr>
              <a:t>Turnover</a:t>
            </a:r>
            <a:r>
              <a:rPr sz="600" spc="15" dirty="0">
                <a:latin typeface="Arial"/>
                <a:cs typeface="Arial"/>
              </a:rPr>
              <a:t> </a:t>
            </a:r>
            <a:r>
              <a:rPr sz="600" spc="-50" dirty="0">
                <a:latin typeface="Arial"/>
                <a:cs typeface="Arial"/>
              </a:rPr>
              <a:t>%</a:t>
            </a:r>
            <a:endParaRPr sz="600" dirty="0">
              <a:latin typeface="Arial"/>
              <a:cs typeface="Arial"/>
            </a:endParaRPr>
          </a:p>
          <a:p>
            <a:pPr marL="60960" marR="52705" indent="-48895">
              <a:lnSpc>
                <a:spcPct val="111100"/>
              </a:lnSpc>
              <a:spcBef>
                <a:spcPts val="200"/>
              </a:spcBef>
              <a:buChar char="∙"/>
              <a:tabLst>
                <a:tab pos="63500" algn="l"/>
              </a:tabLst>
            </a:pPr>
            <a:r>
              <a:rPr sz="600" spc="-10" dirty="0">
                <a:latin typeface="Arial"/>
                <a:cs typeface="Arial"/>
              </a:rPr>
              <a:t>4c.</a:t>
            </a:r>
            <a:r>
              <a:rPr sz="600" spc="-20" dirty="0">
                <a:latin typeface="Arial"/>
                <a:cs typeface="Arial"/>
              </a:rPr>
              <a:t> </a:t>
            </a:r>
            <a:r>
              <a:rPr sz="600" spc="-10" dirty="0">
                <a:latin typeface="Arial"/>
                <a:cs typeface="Arial"/>
              </a:rPr>
              <a:t>Short</a:t>
            </a:r>
            <a:r>
              <a:rPr sz="600" spc="-15" dirty="0">
                <a:latin typeface="Arial"/>
                <a:cs typeface="Arial"/>
              </a:rPr>
              <a:t> </a:t>
            </a:r>
            <a:r>
              <a:rPr sz="600" dirty="0">
                <a:latin typeface="Arial"/>
                <a:cs typeface="Arial"/>
              </a:rPr>
              <a:t>term</a:t>
            </a:r>
            <a:r>
              <a:rPr sz="600" spc="-20" dirty="0">
                <a:latin typeface="Arial"/>
                <a:cs typeface="Arial"/>
              </a:rPr>
              <a:t> Sick</a:t>
            </a:r>
            <a:r>
              <a:rPr sz="600" spc="500" dirty="0">
                <a:latin typeface="Arial"/>
                <a:cs typeface="Arial"/>
              </a:rPr>
              <a:t> 	</a:t>
            </a:r>
            <a:r>
              <a:rPr sz="600" spc="-10" dirty="0">
                <a:latin typeface="Arial"/>
                <a:cs typeface="Arial"/>
              </a:rPr>
              <a:t>leave </a:t>
            </a:r>
            <a:r>
              <a:rPr sz="600" spc="-50" dirty="0">
                <a:latin typeface="Arial"/>
                <a:cs typeface="Arial"/>
              </a:rPr>
              <a:t>%</a:t>
            </a:r>
            <a:endParaRPr sz="600" dirty="0">
              <a:latin typeface="Arial"/>
              <a:cs typeface="Arial"/>
            </a:endParaRPr>
          </a:p>
          <a:p>
            <a:pPr marL="61594" indent="-48895">
              <a:lnSpc>
                <a:spcPct val="100000"/>
              </a:lnSpc>
              <a:spcBef>
                <a:spcPts val="280"/>
              </a:spcBef>
              <a:buChar char="∙"/>
              <a:tabLst>
                <a:tab pos="61594" algn="l"/>
              </a:tabLst>
            </a:pPr>
            <a:r>
              <a:rPr sz="600" dirty="0">
                <a:latin typeface="Arial"/>
                <a:cs typeface="Arial"/>
              </a:rPr>
              <a:t>4d.</a:t>
            </a:r>
            <a:r>
              <a:rPr sz="600" spc="-20" dirty="0">
                <a:latin typeface="Arial"/>
                <a:cs typeface="Arial"/>
              </a:rPr>
              <a:t> </a:t>
            </a:r>
            <a:r>
              <a:rPr sz="600" spc="-10" dirty="0">
                <a:latin typeface="Arial"/>
                <a:cs typeface="Arial"/>
              </a:rPr>
              <a:t>Gender</a:t>
            </a:r>
            <a:r>
              <a:rPr sz="600" spc="-20" dirty="0">
                <a:latin typeface="Arial"/>
                <a:cs typeface="Arial"/>
              </a:rPr>
              <a:t> </a:t>
            </a:r>
            <a:r>
              <a:rPr sz="600" spc="-10" dirty="0">
                <a:latin typeface="Arial"/>
                <a:cs typeface="Arial"/>
              </a:rPr>
              <a:t>diversity</a:t>
            </a:r>
            <a:endParaRPr sz="600" dirty="0">
              <a:latin typeface="Arial"/>
              <a:cs typeface="Arial"/>
            </a:endParaRPr>
          </a:p>
        </p:txBody>
      </p:sp>
      <p:sp>
        <p:nvSpPr>
          <p:cNvPr id="100" name="object 100"/>
          <p:cNvSpPr txBox="1"/>
          <p:nvPr/>
        </p:nvSpPr>
        <p:spPr>
          <a:xfrm>
            <a:off x="9196591" y="6564510"/>
            <a:ext cx="902080" cy="786113"/>
          </a:xfrm>
          <a:prstGeom prst="rect">
            <a:avLst/>
          </a:prstGeom>
        </p:spPr>
        <p:txBody>
          <a:bodyPr vert="horz" wrap="square" lIns="0" tIns="12700" rIns="0" bIns="0" rtlCol="0">
            <a:spAutoFit/>
          </a:bodyPr>
          <a:lstStyle/>
          <a:p>
            <a:pPr marL="60960" marR="12700" indent="-48895">
              <a:lnSpc>
                <a:spcPct val="111100"/>
              </a:lnSpc>
              <a:spcBef>
                <a:spcPts val="100"/>
              </a:spcBef>
              <a:buChar char="∙"/>
              <a:tabLst>
                <a:tab pos="63500" algn="l"/>
              </a:tabLst>
            </a:pPr>
            <a:r>
              <a:rPr lang="en-US" sz="600" spc="-10" dirty="0">
                <a:latin typeface="Arial"/>
                <a:cs typeface="Arial"/>
              </a:rPr>
              <a:t>5a. Supply chain management of all suppliers</a:t>
            </a:r>
          </a:p>
          <a:p>
            <a:pPr marL="60960" marR="12700" indent="-48895">
              <a:lnSpc>
                <a:spcPct val="111100"/>
              </a:lnSpc>
              <a:spcBef>
                <a:spcPts val="100"/>
              </a:spcBef>
              <a:buChar char="∙"/>
              <a:tabLst>
                <a:tab pos="63500" algn="l"/>
              </a:tabLst>
            </a:pPr>
            <a:r>
              <a:rPr lang="en-US" sz="600" spc="-10" dirty="0">
                <a:latin typeface="Arial"/>
                <a:cs typeface="Arial"/>
              </a:rPr>
              <a:t>5b. Whistleblower policy and channel</a:t>
            </a:r>
          </a:p>
          <a:p>
            <a:pPr marL="12065" marR="5080">
              <a:lnSpc>
                <a:spcPct val="111100"/>
              </a:lnSpc>
              <a:spcBef>
                <a:spcPts val="200"/>
              </a:spcBef>
              <a:tabLst>
                <a:tab pos="63500" algn="l"/>
              </a:tabLst>
            </a:pPr>
            <a:endParaRPr lang="en-US" sz="600" spc="-10" dirty="0">
              <a:latin typeface="Arial"/>
              <a:cs typeface="Arial"/>
            </a:endParaRPr>
          </a:p>
          <a:p>
            <a:pPr marL="60960" marR="5080" indent="-48895">
              <a:lnSpc>
                <a:spcPct val="111100"/>
              </a:lnSpc>
              <a:spcBef>
                <a:spcPts val="200"/>
              </a:spcBef>
              <a:buChar char="∙"/>
              <a:tabLst>
                <a:tab pos="63500" algn="l"/>
              </a:tabLst>
            </a:pPr>
            <a:endParaRPr sz="600" dirty="0">
              <a:latin typeface="Arial"/>
              <a:cs typeface="Arial"/>
            </a:endParaRPr>
          </a:p>
        </p:txBody>
      </p:sp>
      <p:sp>
        <p:nvSpPr>
          <p:cNvPr id="101" name="object 101"/>
          <p:cNvSpPr txBox="1"/>
          <p:nvPr/>
        </p:nvSpPr>
        <p:spPr>
          <a:xfrm>
            <a:off x="11176571" y="6564434"/>
            <a:ext cx="1629792" cy="952568"/>
          </a:xfrm>
          <a:prstGeom prst="rect">
            <a:avLst/>
          </a:prstGeom>
        </p:spPr>
        <p:txBody>
          <a:bodyPr vert="horz" wrap="square" lIns="0" tIns="12700" rIns="0" bIns="0" rtlCol="0">
            <a:spAutoFit/>
          </a:bodyPr>
          <a:lstStyle/>
          <a:p>
            <a:pPr marL="60960" marR="5080" indent="-48895">
              <a:lnSpc>
                <a:spcPct val="111100"/>
              </a:lnSpc>
              <a:spcBef>
                <a:spcPts val="100"/>
              </a:spcBef>
              <a:buFontTx/>
              <a:buChar char="∙"/>
              <a:tabLst>
                <a:tab pos="63500" algn="l"/>
              </a:tabLst>
            </a:pPr>
            <a:r>
              <a:rPr lang="en-US" sz="600" spc="-10" dirty="0">
                <a:latin typeface="Arial"/>
                <a:cs typeface="Arial"/>
              </a:rPr>
              <a:t>5a. Maintained Business Partner Management Manual (includes reporting procedures, Code of Conduct, training of employees); risk assessment of suppliers based on geopolitical status. Published Transparency Act declaration</a:t>
            </a:r>
          </a:p>
          <a:p>
            <a:pPr marL="12065" marR="5080">
              <a:lnSpc>
                <a:spcPct val="111100"/>
              </a:lnSpc>
              <a:spcBef>
                <a:spcPts val="100"/>
              </a:spcBef>
              <a:tabLst>
                <a:tab pos="63500" algn="l"/>
              </a:tabLst>
            </a:pPr>
            <a:r>
              <a:rPr lang="en-US" sz="600" spc="-10" dirty="0">
                <a:latin typeface="Arial"/>
                <a:cs typeface="Arial"/>
              </a:rPr>
              <a:t>	on website</a:t>
            </a:r>
          </a:p>
          <a:p>
            <a:pPr marL="60960" marR="5080" indent="-48895">
              <a:lnSpc>
                <a:spcPct val="111100"/>
              </a:lnSpc>
              <a:spcBef>
                <a:spcPts val="100"/>
              </a:spcBef>
              <a:buFontTx/>
              <a:buChar char="∙"/>
              <a:tabLst>
                <a:tab pos="63500" algn="l"/>
              </a:tabLst>
            </a:pPr>
            <a:r>
              <a:rPr lang="en-US" sz="600" spc="-10" dirty="0">
                <a:latin typeface="Arial"/>
                <a:cs typeface="Arial"/>
              </a:rPr>
              <a:t>5b. Whistleblower channel established through 3rd party provider. Included in new HRM system</a:t>
            </a:r>
          </a:p>
        </p:txBody>
      </p:sp>
      <p:sp>
        <p:nvSpPr>
          <p:cNvPr id="102" name="object 102"/>
          <p:cNvSpPr txBox="1"/>
          <p:nvPr/>
        </p:nvSpPr>
        <p:spPr>
          <a:xfrm>
            <a:off x="12894273" y="5946448"/>
            <a:ext cx="1568450" cy="107209"/>
          </a:xfrm>
          <a:prstGeom prst="rect">
            <a:avLst/>
          </a:prstGeom>
        </p:spPr>
        <p:txBody>
          <a:bodyPr vert="horz" wrap="square" lIns="0" tIns="12700" rIns="0" bIns="0" rtlCol="0">
            <a:spAutoFit/>
          </a:bodyPr>
          <a:lstStyle/>
          <a:p>
            <a:pPr marL="60960" marR="5080" indent="-48895">
              <a:lnSpc>
                <a:spcPct val="111100"/>
              </a:lnSpc>
              <a:spcBef>
                <a:spcPts val="100"/>
              </a:spcBef>
              <a:buChar char="∙"/>
              <a:tabLst>
                <a:tab pos="63500" algn="l"/>
              </a:tabLst>
            </a:pPr>
            <a:r>
              <a:rPr lang="en-GB" sz="600" spc="-10" dirty="0">
                <a:latin typeface="Arial"/>
                <a:cs typeface="Arial"/>
              </a:rPr>
              <a:t>      </a:t>
            </a:r>
            <a:endParaRPr lang="en-GB" sz="600" dirty="0">
              <a:latin typeface="Arial"/>
              <a:cs typeface="Arial"/>
            </a:endParaRPr>
          </a:p>
        </p:txBody>
      </p:sp>
      <p:pic>
        <p:nvPicPr>
          <p:cNvPr id="114" name="Picture 113" descr="A blue and red logo&#10;&#10;Description automatically generated">
            <a:extLst>
              <a:ext uri="{FF2B5EF4-FFF2-40B4-BE49-F238E27FC236}">
                <a16:creationId xmlns:a16="http://schemas.microsoft.com/office/drawing/2014/main" id="{61B24D4E-248D-82F6-EB6B-A24E0F22CCB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8552" y="855567"/>
            <a:ext cx="921913" cy="489639"/>
          </a:xfrm>
          <a:prstGeom prst="rect">
            <a:avLst/>
          </a:prstGeom>
        </p:spPr>
      </p:pic>
      <p:sp>
        <p:nvSpPr>
          <p:cNvPr id="4" name="object 102">
            <a:extLst>
              <a:ext uri="{FF2B5EF4-FFF2-40B4-BE49-F238E27FC236}">
                <a16:creationId xmlns:a16="http://schemas.microsoft.com/office/drawing/2014/main" id="{C92ED733-A91B-4723-F7A1-1EFEA94F361E}"/>
              </a:ext>
            </a:extLst>
          </p:cNvPr>
          <p:cNvSpPr txBox="1"/>
          <p:nvPr/>
        </p:nvSpPr>
        <p:spPr>
          <a:xfrm>
            <a:off x="12894273" y="6564282"/>
            <a:ext cx="1568450" cy="632353"/>
          </a:xfrm>
          <a:prstGeom prst="rect">
            <a:avLst/>
          </a:prstGeom>
        </p:spPr>
        <p:txBody>
          <a:bodyPr vert="horz" wrap="square" lIns="0" tIns="12700" rIns="0" bIns="0" rtlCol="0">
            <a:spAutoFit/>
          </a:bodyPr>
          <a:lstStyle/>
          <a:p>
            <a:pPr marL="60960" marR="5080" indent="-48895">
              <a:lnSpc>
                <a:spcPct val="111100"/>
              </a:lnSpc>
              <a:spcBef>
                <a:spcPts val="100"/>
              </a:spcBef>
              <a:buChar char="∙"/>
              <a:tabLst>
                <a:tab pos="63500" algn="l"/>
              </a:tabLst>
            </a:pPr>
            <a:r>
              <a:rPr lang="en-US" sz="600" spc="-10" dirty="0">
                <a:latin typeface="Arial"/>
                <a:cs typeface="Arial"/>
              </a:rPr>
              <a:t>5a. Further formalize and strengthen supply chain management. All suppliers to sign CoC. Prepare for EU Deforestation Regulation. Update Transparency Act declaration</a:t>
            </a:r>
          </a:p>
          <a:p>
            <a:pPr marL="60960" marR="5080" indent="-48895">
              <a:lnSpc>
                <a:spcPct val="111100"/>
              </a:lnSpc>
              <a:spcBef>
                <a:spcPts val="100"/>
              </a:spcBef>
              <a:buChar char="∙"/>
              <a:tabLst>
                <a:tab pos="63500" algn="l"/>
              </a:tabLst>
            </a:pPr>
            <a:r>
              <a:rPr lang="en-US" sz="600" spc="-10" dirty="0">
                <a:latin typeface="Arial"/>
                <a:cs typeface="Arial"/>
              </a:rPr>
              <a:t>5b. Regular information to all employees through HRM system</a:t>
            </a:r>
          </a:p>
        </p:txBody>
      </p:sp>
      <p:sp>
        <p:nvSpPr>
          <p:cNvPr id="2" name="Rectangle 9">
            <a:extLst>
              <a:ext uri="{FF2B5EF4-FFF2-40B4-BE49-F238E27FC236}">
                <a16:creationId xmlns:a16="http://schemas.microsoft.com/office/drawing/2014/main" id="{A6C44F4A-1609-B0DE-7E2C-E19857CA9130}"/>
              </a:ext>
            </a:extLst>
          </p:cNvPr>
          <p:cNvSpPr/>
          <p:nvPr/>
        </p:nvSpPr>
        <p:spPr>
          <a:xfrm>
            <a:off x="8098551" y="8167460"/>
            <a:ext cx="6710188" cy="267184"/>
          </a:xfrm>
          <a:prstGeom prst="rect">
            <a:avLst/>
          </a:prstGeom>
        </p:spPr>
        <p:txBody>
          <a:bodyPr wrap="square" tIns="36000">
            <a:spAutoFit/>
          </a:bodyPr>
          <a:lstStyle/>
          <a:p>
            <a:pPr lvl="0" algn="l">
              <a:spcBef>
                <a:spcPct val="20000"/>
              </a:spcBef>
              <a:buClr>
                <a:srgbClr val="FFE600"/>
              </a:buClr>
              <a:buSzPct val="70000"/>
            </a:pPr>
            <a:r>
              <a:rPr lang="en-US" sz="1200" b="1" dirty="0">
                <a:solidFill>
                  <a:srgbClr val="0D0D0D"/>
                </a:solidFill>
                <a:latin typeface="EYInterstate Light" panose="02000506000000020004"/>
              </a:rPr>
              <a:t>Fibo </a:t>
            </a:r>
            <a:r>
              <a:rPr lang="en-US" sz="1200" b="1" dirty="0">
                <a:solidFill>
                  <a:schemeClr val="tx1">
                    <a:lumMod val="50000"/>
                  </a:schemeClr>
                </a:solidFill>
                <a:latin typeface="EYInterstate Light" panose="02000506000000020004"/>
              </a:rPr>
              <a:t>has selected the following SDGs to which it has an opportunity to contribute</a:t>
            </a:r>
            <a:endParaRPr lang="en-US" sz="1200" b="1" dirty="0">
              <a:solidFill>
                <a:srgbClr val="0D0D0D"/>
              </a:solidFill>
              <a:latin typeface="EYInterstate Light" panose="02000506000000020004"/>
            </a:endParaRPr>
          </a:p>
        </p:txBody>
      </p:sp>
      <p:pic>
        <p:nvPicPr>
          <p:cNvPr id="109" name="Bilde 108">
            <a:extLst>
              <a:ext uri="{FF2B5EF4-FFF2-40B4-BE49-F238E27FC236}">
                <a16:creationId xmlns:a16="http://schemas.microsoft.com/office/drawing/2014/main" id="{2B35C0C4-6998-9F51-9267-0ECF5FA05D3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192848" y="8598453"/>
            <a:ext cx="907741" cy="907741"/>
          </a:xfrm>
          <a:prstGeom prst="rect">
            <a:avLst/>
          </a:prstGeom>
        </p:spPr>
      </p:pic>
      <p:pic>
        <p:nvPicPr>
          <p:cNvPr id="110" name="Bilde 109">
            <a:extLst>
              <a:ext uri="{FF2B5EF4-FFF2-40B4-BE49-F238E27FC236}">
                <a16:creationId xmlns:a16="http://schemas.microsoft.com/office/drawing/2014/main" id="{561CCD98-5FEB-3133-5F92-B7D761EE205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951374" y="8598453"/>
            <a:ext cx="912544" cy="912544"/>
          </a:xfrm>
          <a:prstGeom prst="rect">
            <a:avLst/>
          </a:prstGeom>
        </p:spPr>
      </p:pic>
      <p:pic>
        <p:nvPicPr>
          <p:cNvPr id="111" name="Bilde 110">
            <a:extLst>
              <a:ext uri="{FF2B5EF4-FFF2-40B4-BE49-F238E27FC236}">
                <a16:creationId xmlns:a16="http://schemas.microsoft.com/office/drawing/2014/main" id="{CAF21553-D3E5-DA4D-78CB-6F478C1FE31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714703" y="8598453"/>
            <a:ext cx="903288" cy="903288"/>
          </a:xfrm>
          <a:prstGeom prst="rect">
            <a:avLst/>
          </a:prstGeom>
        </p:spPr>
      </p:pic>
      <p:pic>
        <p:nvPicPr>
          <p:cNvPr id="112" name="Bilde 111">
            <a:extLst>
              <a:ext uri="{FF2B5EF4-FFF2-40B4-BE49-F238E27FC236}">
                <a16:creationId xmlns:a16="http://schemas.microsoft.com/office/drawing/2014/main" id="{18463B89-9A7F-C3B0-B536-395716836E52}"/>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468777" y="8598453"/>
            <a:ext cx="912544" cy="912544"/>
          </a:xfrm>
          <a:prstGeom prst="rect">
            <a:avLst/>
          </a:prstGeom>
        </p:spPr>
      </p:pic>
      <p:sp>
        <p:nvSpPr>
          <p:cNvPr id="113" name="TextBox 5">
            <a:extLst>
              <a:ext uri="{FF2B5EF4-FFF2-40B4-BE49-F238E27FC236}">
                <a16:creationId xmlns:a16="http://schemas.microsoft.com/office/drawing/2014/main" id="{3233C187-626C-1D23-AFD2-9B985C394431}"/>
              </a:ext>
            </a:extLst>
          </p:cNvPr>
          <p:cNvSpPr txBox="1"/>
          <p:nvPr/>
        </p:nvSpPr>
        <p:spPr>
          <a:xfrm>
            <a:off x="8154748" y="9490978"/>
            <a:ext cx="1173967" cy="503590"/>
          </a:xfrm>
          <a:prstGeom prst="rect">
            <a:avLst/>
          </a:prstGeom>
          <a:noFill/>
        </p:spPr>
        <p:txBody>
          <a:bodyPr wrap="none" lIns="36000" tIns="36000" rIns="36000" bIns="36000" rtlCol="0">
            <a:spAutoFit/>
          </a:bodyPr>
          <a:lstStyle/>
          <a:p>
            <a:pPr algn="l"/>
            <a:r>
              <a:rPr lang="en-GB" sz="700"/>
              <a:t>Protect workers health and </a:t>
            </a:r>
          </a:p>
          <a:p>
            <a:pPr algn="l"/>
            <a:r>
              <a:rPr lang="en-GB" sz="700"/>
              <a:t>Safety in Fibo’s production </a:t>
            </a:r>
          </a:p>
          <a:p>
            <a:pPr algn="l"/>
            <a:r>
              <a:rPr lang="en-GB" sz="700"/>
              <a:t>sites, and promote an </a:t>
            </a:r>
          </a:p>
          <a:p>
            <a:pPr algn="l"/>
            <a:r>
              <a:rPr lang="en-GB" sz="700"/>
              <a:t>inclusive work environment.</a:t>
            </a:r>
          </a:p>
        </p:txBody>
      </p:sp>
      <p:sp>
        <p:nvSpPr>
          <p:cNvPr id="115" name="TextBox 6">
            <a:extLst>
              <a:ext uri="{FF2B5EF4-FFF2-40B4-BE49-F238E27FC236}">
                <a16:creationId xmlns:a16="http://schemas.microsoft.com/office/drawing/2014/main" id="{157B79B3-F0C2-07F6-6FA9-8A8D6B68C16A}"/>
              </a:ext>
            </a:extLst>
          </p:cNvPr>
          <p:cNvSpPr txBox="1"/>
          <p:nvPr/>
        </p:nvSpPr>
        <p:spPr>
          <a:xfrm>
            <a:off x="9912823" y="9490978"/>
            <a:ext cx="1507391" cy="503590"/>
          </a:xfrm>
          <a:prstGeom prst="rect">
            <a:avLst/>
          </a:prstGeom>
          <a:noFill/>
        </p:spPr>
        <p:txBody>
          <a:bodyPr wrap="none" lIns="36000" tIns="36000" rIns="36000" bIns="36000" rtlCol="0">
            <a:spAutoFit/>
          </a:bodyPr>
          <a:lstStyle/>
          <a:p>
            <a:pPr algn="l"/>
            <a:r>
              <a:rPr lang="en-GB" sz="700" dirty="0"/>
              <a:t>Increase resource efficiency in </a:t>
            </a:r>
          </a:p>
          <a:p>
            <a:pPr algn="l"/>
            <a:r>
              <a:rPr lang="en-GB" sz="700" dirty="0"/>
              <a:t>own production processes by </a:t>
            </a:r>
          </a:p>
          <a:p>
            <a:pPr algn="l"/>
            <a:r>
              <a:rPr lang="en-GB" sz="700" dirty="0"/>
              <a:t>adapting clean and environmentally </a:t>
            </a:r>
          </a:p>
          <a:p>
            <a:pPr algn="l"/>
            <a:r>
              <a:rPr lang="en-GB" sz="700" dirty="0"/>
              <a:t>sound technologies.</a:t>
            </a:r>
          </a:p>
        </p:txBody>
      </p:sp>
      <p:sp>
        <p:nvSpPr>
          <p:cNvPr id="116" name="TextBox 7">
            <a:extLst>
              <a:ext uri="{FF2B5EF4-FFF2-40B4-BE49-F238E27FC236}">
                <a16:creationId xmlns:a16="http://schemas.microsoft.com/office/drawing/2014/main" id="{1F4FDDA2-98AC-DABB-981E-6DE2540B6BC4}"/>
              </a:ext>
            </a:extLst>
          </p:cNvPr>
          <p:cNvSpPr txBox="1"/>
          <p:nvPr/>
        </p:nvSpPr>
        <p:spPr>
          <a:xfrm>
            <a:off x="11677965" y="9490978"/>
            <a:ext cx="1350297" cy="503590"/>
          </a:xfrm>
          <a:prstGeom prst="rect">
            <a:avLst/>
          </a:prstGeom>
          <a:noFill/>
        </p:spPr>
        <p:txBody>
          <a:bodyPr wrap="none" lIns="36000" tIns="36000" rIns="36000" bIns="36000" rtlCol="0">
            <a:spAutoFit/>
          </a:bodyPr>
          <a:lstStyle/>
          <a:p>
            <a:pPr algn="l"/>
            <a:r>
              <a:rPr lang="en-GB" sz="700"/>
              <a:t>Reduce recource consumption </a:t>
            </a:r>
          </a:p>
          <a:p>
            <a:pPr algn="l"/>
            <a:r>
              <a:rPr lang="en-GB" sz="700"/>
              <a:t>by developing circular product </a:t>
            </a:r>
          </a:p>
          <a:p>
            <a:pPr algn="l"/>
            <a:r>
              <a:rPr lang="en-GB" sz="700"/>
              <a:t>attributes and minimizing waste </a:t>
            </a:r>
          </a:p>
          <a:p>
            <a:pPr algn="l"/>
            <a:r>
              <a:rPr lang="en-GB" sz="700"/>
              <a:t>in production process.</a:t>
            </a:r>
          </a:p>
        </p:txBody>
      </p:sp>
      <p:sp>
        <p:nvSpPr>
          <p:cNvPr id="117" name="TextBox 8">
            <a:extLst>
              <a:ext uri="{FF2B5EF4-FFF2-40B4-BE49-F238E27FC236}">
                <a16:creationId xmlns:a16="http://schemas.microsoft.com/office/drawing/2014/main" id="{E60F5691-0D04-82DD-F3DA-90FAD00857C9}"/>
              </a:ext>
            </a:extLst>
          </p:cNvPr>
          <p:cNvSpPr txBox="1"/>
          <p:nvPr/>
        </p:nvSpPr>
        <p:spPr>
          <a:xfrm>
            <a:off x="13435315" y="9490978"/>
            <a:ext cx="1265337" cy="503590"/>
          </a:xfrm>
          <a:prstGeom prst="rect">
            <a:avLst/>
          </a:prstGeom>
          <a:noFill/>
        </p:spPr>
        <p:txBody>
          <a:bodyPr wrap="none" lIns="36000" tIns="36000" rIns="36000" bIns="36000" rtlCol="0">
            <a:spAutoFit/>
          </a:bodyPr>
          <a:lstStyle/>
          <a:p>
            <a:pPr algn="l"/>
            <a:r>
              <a:rPr lang="en-GB" sz="700" dirty="0"/>
              <a:t>Contribute to sustainable </a:t>
            </a:r>
          </a:p>
          <a:p>
            <a:pPr algn="l"/>
            <a:r>
              <a:rPr lang="en-GB" sz="700" dirty="0"/>
              <a:t>forest management through </a:t>
            </a:r>
          </a:p>
          <a:p>
            <a:pPr algn="l"/>
            <a:r>
              <a:rPr lang="en-GB" sz="700" dirty="0"/>
              <a:t>cooperation with raw material </a:t>
            </a:r>
          </a:p>
          <a:p>
            <a:pPr algn="l"/>
            <a:r>
              <a:rPr lang="en-GB" sz="700" dirty="0"/>
              <a:t>suppliers.</a:t>
            </a:r>
          </a:p>
        </p:txBody>
      </p:sp>
      <p:sp>
        <p:nvSpPr>
          <p:cNvPr id="122" name="Rektangel: avrundede hjørner 121">
            <a:extLst>
              <a:ext uri="{FF2B5EF4-FFF2-40B4-BE49-F238E27FC236}">
                <a16:creationId xmlns:a16="http://schemas.microsoft.com/office/drawing/2014/main" id="{051AF944-F52B-32F4-E6BE-90F57D82E8F2}"/>
              </a:ext>
            </a:extLst>
          </p:cNvPr>
          <p:cNvSpPr/>
          <p:nvPr/>
        </p:nvSpPr>
        <p:spPr>
          <a:xfrm>
            <a:off x="469900" y="742950"/>
            <a:ext cx="6567170" cy="2593765"/>
          </a:xfrm>
          <a:prstGeom prst="roundRect">
            <a:avLst>
              <a:gd name="adj" fmla="val 2532"/>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3" name="object 54">
            <a:extLst>
              <a:ext uri="{FF2B5EF4-FFF2-40B4-BE49-F238E27FC236}">
                <a16:creationId xmlns:a16="http://schemas.microsoft.com/office/drawing/2014/main" id="{A88CF0AF-B410-36DB-0465-6EE8D315E256}"/>
              </a:ext>
            </a:extLst>
          </p:cNvPr>
          <p:cNvSpPr txBox="1"/>
          <p:nvPr/>
        </p:nvSpPr>
        <p:spPr>
          <a:xfrm>
            <a:off x="501364" y="468811"/>
            <a:ext cx="2339340" cy="190437"/>
          </a:xfrm>
          <a:prstGeom prst="rect">
            <a:avLst/>
          </a:prstGeom>
        </p:spPr>
        <p:txBody>
          <a:bodyPr vert="horz" wrap="square" lIns="0" tIns="13335" rIns="0" bIns="0" rtlCol="0">
            <a:spAutoFit/>
          </a:bodyPr>
          <a:lstStyle/>
          <a:p>
            <a:pPr marL="12700">
              <a:lnSpc>
                <a:spcPct val="100000"/>
              </a:lnSpc>
              <a:spcBef>
                <a:spcPts val="105"/>
              </a:spcBef>
            </a:pPr>
            <a:r>
              <a:rPr lang="nb-NO" sz="1150" b="1" dirty="0">
                <a:latin typeface="Arial"/>
                <a:cs typeface="Arial"/>
              </a:rPr>
              <a:t>FIBO </a:t>
            </a:r>
            <a:r>
              <a:rPr sz="1150" b="1" spc="-25" dirty="0">
                <a:latin typeface="Arial"/>
                <a:cs typeface="Arial"/>
              </a:rPr>
              <a:t>ESG</a:t>
            </a:r>
            <a:r>
              <a:rPr sz="1150" b="1" dirty="0">
                <a:latin typeface="Arial"/>
                <a:cs typeface="Arial"/>
              </a:rPr>
              <a:t> </a:t>
            </a:r>
            <a:r>
              <a:rPr sz="1150" b="1" spc="-10" dirty="0">
                <a:latin typeface="Arial"/>
                <a:cs typeface="Arial"/>
              </a:rPr>
              <a:t>REPORT</a:t>
            </a:r>
            <a:r>
              <a:rPr sz="1150" b="1" spc="-5" dirty="0">
                <a:latin typeface="Arial"/>
                <a:cs typeface="Arial"/>
              </a:rPr>
              <a:t> </a:t>
            </a:r>
            <a:r>
              <a:rPr sz="1150" b="1" spc="-20" dirty="0">
                <a:latin typeface="Arial"/>
                <a:cs typeface="Arial"/>
              </a:rPr>
              <a:t>202</a:t>
            </a:r>
            <a:r>
              <a:rPr lang="nb-NO" sz="1150" b="1" spc="-20" dirty="0">
                <a:latin typeface="Arial"/>
                <a:cs typeface="Arial"/>
              </a:rPr>
              <a:t>6</a:t>
            </a:r>
            <a:endParaRPr sz="1150" b="1" dirty="0">
              <a:latin typeface="Arial"/>
              <a:cs typeface="Arial"/>
            </a:endParaRPr>
          </a:p>
        </p:txBody>
      </p:sp>
      <p:pic>
        <p:nvPicPr>
          <p:cNvPr id="8" name="bg object 18">
            <a:extLst>
              <a:ext uri="{FF2B5EF4-FFF2-40B4-BE49-F238E27FC236}">
                <a16:creationId xmlns:a16="http://schemas.microsoft.com/office/drawing/2014/main" id="{6627D9B6-4D6D-8534-1408-FAB2A43C828F}"/>
              </a:ext>
            </a:extLst>
          </p:cNvPr>
          <p:cNvPicPr/>
          <p:nvPr/>
        </p:nvPicPr>
        <p:blipFill>
          <a:blip r:embed="rId14" cstate="print"/>
          <a:stretch>
            <a:fillRect/>
          </a:stretch>
        </p:blipFill>
        <p:spPr>
          <a:xfrm>
            <a:off x="3995798" y="1109507"/>
            <a:ext cx="2873432" cy="2101622"/>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D39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0ca164e-1c3b-4457-82d3-51df77ae9d5c">
      <Terms xmlns="http://schemas.microsoft.com/office/infopath/2007/PartnerControls"/>
    </lcf76f155ced4ddcb4097134ff3c332f>
    <TaxCatchAll xmlns="0d7e2502-f6ff-43db-aec0-e9305c9e58f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0672F9160C5A6A479A36F3F7138B7B9C" ma:contentTypeVersion="10" ma:contentTypeDescription="Opprett et nytt dokument." ma:contentTypeScope="" ma:versionID="1d5fdbf81b80ebfda0d54ccf96b91bcd">
  <xsd:schema xmlns:xsd="http://www.w3.org/2001/XMLSchema" xmlns:xs="http://www.w3.org/2001/XMLSchema" xmlns:p="http://schemas.microsoft.com/office/2006/metadata/properties" xmlns:ns2="40ca164e-1c3b-4457-82d3-51df77ae9d5c" xmlns:ns3="0d7e2502-f6ff-43db-aec0-e9305c9e58ff" targetNamespace="http://schemas.microsoft.com/office/2006/metadata/properties" ma:root="true" ma:fieldsID="425ef60898e6325fd0fdae83ee43c29a" ns2:_="" ns3:_="">
    <xsd:import namespace="40ca164e-1c3b-4457-82d3-51df77ae9d5c"/>
    <xsd:import namespace="0d7e2502-f6ff-43db-aec0-e9305c9e58f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ca164e-1c3b-4457-82d3-51df77ae9d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emerkelapper" ma:readOnly="false" ma:fieldId="{5cf76f15-5ced-4ddc-b409-7134ff3c332f}" ma:taxonomyMulti="true" ma:sspId="780a49d4-fbf8-4cc3-8bb4-4e90b2125fb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7e2502-f6ff-43db-aec0-e9305c9e58f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dfdcb10-27c0-40b6-9dc2-b607898c97f0}" ma:internalName="TaxCatchAll" ma:showField="CatchAllData" ma:web="0d7e2502-f6ff-43db-aec0-e9305c9e58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25CAC82-33BD-4394-A09C-6A3E569871E2}">
  <ds:schemaRefs>
    <ds:schemaRef ds:uri="http://purl.org/dc/dcmitype/"/>
    <ds:schemaRef ds:uri="http://purl.org/dc/terms/"/>
    <ds:schemaRef ds:uri="40ca164e-1c3b-4457-82d3-51df77ae9d5c"/>
    <ds:schemaRef ds:uri="http://schemas.microsoft.com/office/2006/documentManagement/types"/>
    <ds:schemaRef ds:uri="http://purl.org/dc/elements/1.1/"/>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0d7e2502-f6ff-43db-aec0-e9305c9e58ff"/>
  </ds:schemaRefs>
</ds:datastoreItem>
</file>

<file path=customXml/itemProps2.xml><?xml version="1.0" encoding="utf-8"?>
<ds:datastoreItem xmlns:ds="http://schemas.openxmlformats.org/officeDocument/2006/customXml" ds:itemID="{4890706E-39D6-43E5-AB49-D942D72C80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ca164e-1c3b-4457-82d3-51df77ae9d5c"/>
    <ds:schemaRef ds:uri="0d7e2502-f6ff-43db-aec0-e9305c9e58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12FA5D-E41D-452B-B510-E83320AF8D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384</TotalTime>
  <Words>1280</Words>
  <Application>Microsoft Office PowerPoint</Application>
  <PresentationFormat>Anpassad</PresentationFormat>
  <Paragraphs>146</Paragraphs>
  <Slides>1</Slides>
  <Notes>1</Notes>
  <HiddenSlides>0</HiddenSlides>
  <MMClips>0</MMClips>
  <ScaleCrop>false</ScaleCrop>
  <HeadingPairs>
    <vt:vector size="8" baseType="variant">
      <vt:variant>
        <vt:lpstr>Använt teckensnitt</vt:lpstr>
      </vt:variant>
      <vt:variant>
        <vt:i4>5</vt:i4>
      </vt:variant>
      <vt:variant>
        <vt:lpstr>Tema</vt:lpstr>
      </vt:variant>
      <vt:variant>
        <vt:i4>1</vt:i4>
      </vt:variant>
      <vt:variant>
        <vt:lpstr>Serverprogram för OLE-inbäddning</vt:lpstr>
      </vt:variant>
      <vt:variant>
        <vt:i4>1</vt:i4>
      </vt:variant>
      <vt:variant>
        <vt:lpstr>Bildrubriker</vt:lpstr>
      </vt:variant>
      <vt:variant>
        <vt:i4>1</vt:i4>
      </vt:variant>
    </vt:vector>
  </HeadingPairs>
  <TitlesOfParts>
    <vt:vector size="8" baseType="lpstr">
      <vt:lpstr>Aptos</vt:lpstr>
      <vt:lpstr>Arial</vt:lpstr>
      <vt:lpstr>Arial Black</vt:lpstr>
      <vt:lpstr>Calibri</vt:lpstr>
      <vt:lpstr>EYInterstate Light</vt:lpstr>
      <vt:lpstr>Office Theme</vt:lpstr>
      <vt:lpstr>think-cell Slide</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Mia Sørli Wikborg</dc:creator>
  <cp:lastModifiedBy>Anders Carlson</cp:lastModifiedBy>
  <cp:revision>11</cp:revision>
  <cp:lastPrinted>2026-02-02T06:47:18Z</cp:lastPrinted>
  <dcterms:created xsi:type="dcterms:W3CDTF">2024-10-07T08:33:05Z</dcterms:created>
  <dcterms:modified xsi:type="dcterms:W3CDTF">2026-02-03T10:39:46Z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2024-10-07T00:00:00Z</vt:filetime>
  </property>
  <property fmtid="{D5CDD505-2E9C-101B-9397-08002B2CF9AE}" pid="3" name="Creator">
    <vt:lpwstr>Adobe InDesign 19.3 (Macintosh)</vt:lpwstr>
  </property>
  <property fmtid="{D5CDD505-2E9C-101B-9397-08002B2CF9AE}" pid="4" name="LastSaved">
    <vt:filetime>2024-10-07T00:00:00Z</vt:filetime>
  </property>
  <property fmtid="{D5CDD505-2E9C-101B-9397-08002B2CF9AE}" pid="5" name="Producer">
    <vt:lpwstr>Adobe PDF Library 17.0</vt:lpwstr>
  </property>
  <property fmtid="{D5CDD505-2E9C-101B-9397-08002B2CF9AE}" pid="6" name="ContentTypeId">
    <vt:lpwstr>0x0101000672F9160C5A6A479A36F3F7138B7B9C</vt:lpwstr>
  </property>
  <property fmtid="{D5CDD505-2E9C-101B-9397-08002B2CF9AE}" pid="7" name="MediaServiceImageTags">
    <vt:lpwstr/>
  </property>
</Properties>
</file>